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8288000" cy="10287000"/>
  <p:notesSz cx="10287000" cy="1828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6" roundtripDataSignature="AMtx7mjonAu6cYQ+butKRK92+8GPX0fT5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114" y="1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4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1" name="Google Shape;71;p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7" name="Google Shape;77;p5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20" name="Google Shape;20;p4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2" name="Google Shape;32;p4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3" name="Google Shape;33;p4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4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0" name="Google Shape;40;p4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4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2" name="Google Shape;42;p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4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57" name="Google Shape;57;p4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4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5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5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4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-2897458" y="2054311"/>
            <a:ext cx="24080633" cy="5400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 b="0" i="0" u="none" strike="noStrike" cap="none">
                <a:solidFill>
                  <a:srgbClr val="A3835F"/>
                </a:solidFill>
                <a:latin typeface="Arial"/>
                <a:ea typeface="Arial"/>
                <a:cs typeface="Arial"/>
                <a:sym typeface="Arial"/>
              </a:rPr>
              <a:t>WORKSOUT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7213340" y="7913210"/>
            <a:ext cx="3859034" cy="1417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2조 PPT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2022.08.30 ~ 10.11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"/>
          <p:cNvSpPr txBox="1"/>
          <p:nvPr/>
        </p:nvSpPr>
        <p:spPr>
          <a:xfrm>
            <a:off x="826577" y="735290"/>
            <a:ext cx="3263612" cy="1057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0"/>
          <p:cNvSpPr txBox="1"/>
          <p:nvPr/>
        </p:nvSpPr>
        <p:spPr>
          <a:xfrm>
            <a:off x="3268981" y="920624"/>
            <a:ext cx="6390646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08. </a:t>
            </a:r>
            <a:r>
              <a:rPr lang="en-US" sz="30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화면구현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577" y="925077"/>
            <a:ext cx="375065" cy="72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59362" y="1659916"/>
            <a:ext cx="15769275" cy="8279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"/>
          <p:cNvSpPr txBox="1"/>
          <p:nvPr/>
        </p:nvSpPr>
        <p:spPr>
          <a:xfrm>
            <a:off x="826577" y="735290"/>
            <a:ext cx="3263612" cy="1057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1"/>
          <p:cNvSpPr txBox="1"/>
          <p:nvPr/>
        </p:nvSpPr>
        <p:spPr>
          <a:xfrm>
            <a:off x="3268981" y="920604"/>
            <a:ext cx="639064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08. </a:t>
            </a:r>
            <a:r>
              <a:rPr lang="en-US" sz="30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화면구현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577" y="925077"/>
            <a:ext cx="375065" cy="7288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1"/>
          <p:cNvSpPr txBox="1"/>
          <p:nvPr/>
        </p:nvSpPr>
        <p:spPr>
          <a:xfrm>
            <a:off x="2819400" y="2290022"/>
            <a:ext cx="218629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로그인</a:t>
            </a:r>
            <a:endParaRPr/>
          </a:p>
        </p:txBody>
      </p:sp>
      <p:pic>
        <p:nvPicPr>
          <p:cNvPr id="197" name="Google Shape;197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7543" y="2857500"/>
            <a:ext cx="4915586" cy="5487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96600" y="2877457"/>
            <a:ext cx="4954613" cy="787362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1"/>
          <p:cNvSpPr txBox="1"/>
          <p:nvPr/>
        </p:nvSpPr>
        <p:spPr>
          <a:xfrm>
            <a:off x="10922000" y="2290021"/>
            <a:ext cx="218629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로그인(실패)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1"/>
          <p:cNvSpPr txBox="1"/>
          <p:nvPr/>
        </p:nvSpPr>
        <p:spPr>
          <a:xfrm>
            <a:off x="5486400" y="997958"/>
            <a:ext cx="159292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(로그인)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96599" y="3664826"/>
            <a:ext cx="5380325" cy="209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2"/>
          <p:cNvSpPr txBox="1"/>
          <p:nvPr/>
        </p:nvSpPr>
        <p:spPr>
          <a:xfrm>
            <a:off x="826577" y="735290"/>
            <a:ext cx="3263612" cy="1057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2"/>
          <p:cNvSpPr txBox="1"/>
          <p:nvPr/>
        </p:nvSpPr>
        <p:spPr>
          <a:xfrm>
            <a:off x="3268981" y="920624"/>
            <a:ext cx="6390646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08. </a:t>
            </a:r>
            <a:r>
              <a:rPr lang="en-US" sz="30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화면구현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577" y="925077"/>
            <a:ext cx="375065" cy="72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08869" y="2397159"/>
            <a:ext cx="4286848" cy="735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72600" y="2121581"/>
            <a:ext cx="4058216" cy="759248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2"/>
          <p:cNvSpPr txBox="1"/>
          <p:nvPr/>
        </p:nvSpPr>
        <p:spPr>
          <a:xfrm>
            <a:off x="4308869" y="1659916"/>
            <a:ext cx="218629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회원가입</a:t>
            </a:r>
            <a:endParaRPr/>
          </a:p>
        </p:txBody>
      </p:sp>
      <p:sp>
        <p:nvSpPr>
          <p:cNvPr id="212" name="Google Shape;212;p12"/>
          <p:cNvSpPr txBox="1"/>
          <p:nvPr/>
        </p:nvSpPr>
        <p:spPr>
          <a:xfrm>
            <a:off x="5486400" y="997958"/>
            <a:ext cx="3657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(회원가입)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"/>
          <p:cNvSpPr txBox="1"/>
          <p:nvPr/>
        </p:nvSpPr>
        <p:spPr>
          <a:xfrm>
            <a:off x="826577" y="735290"/>
            <a:ext cx="3263612" cy="1057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3"/>
          <p:cNvSpPr txBox="1"/>
          <p:nvPr/>
        </p:nvSpPr>
        <p:spPr>
          <a:xfrm>
            <a:off x="3268981" y="920624"/>
            <a:ext cx="6390646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08. </a:t>
            </a:r>
            <a:r>
              <a:rPr lang="en-US" sz="30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화면구현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577" y="925077"/>
            <a:ext cx="375065" cy="7288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3"/>
          <p:cNvSpPr txBox="1"/>
          <p:nvPr/>
        </p:nvSpPr>
        <p:spPr>
          <a:xfrm>
            <a:off x="2667000" y="2552610"/>
            <a:ext cx="44466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회원가입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(중복되지 않은 아이디)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13" descr="텍스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 t="9832"/>
          <a:stretch/>
        </p:blipFill>
        <p:spPr>
          <a:xfrm>
            <a:off x="2682389" y="3695700"/>
            <a:ext cx="4553585" cy="504219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3"/>
          <p:cNvSpPr txBox="1"/>
          <p:nvPr/>
        </p:nvSpPr>
        <p:spPr>
          <a:xfrm>
            <a:off x="9659627" y="2552610"/>
            <a:ext cx="44466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회원가입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(이미 가입된 아이디)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p13" descr="텍스트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48800" y="3695700"/>
            <a:ext cx="4553585" cy="4877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47629" y="9084890"/>
            <a:ext cx="7315200" cy="58057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3"/>
          <p:cNvSpPr/>
          <p:nvPr/>
        </p:nvSpPr>
        <p:spPr>
          <a:xfrm>
            <a:off x="2682389" y="7962900"/>
            <a:ext cx="4175611" cy="77499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3"/>
          <p:cNvSpPr/>
          <p:nvPr/>
        </p:nvSpPr>
        <p:spPr>
          <a:xfrm>
            <a:off x="2871375" y="3773872"/>
            <a:ext cx="4242237" cy="119806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3"/>
          <p:cNvSpPr/>
          <p:nvPr/>
        </p:nvSpPr>
        <p:spPr>
          <a:xfrm>
            <a:off x="9659627" y="3695700"/>
            <a:ext cx="4208773" cy="1276237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3"/>
          <p:cNvSpPr/>
          <p:nvPr/>
        </p:nvSpPr>
        <p:spPr>
          <a:xfrm>
            <a:off x="9448800" y="7872219"/>
            <a:ext cx="4175611" cy="77499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9" name="Google Shape;229;p13"/>
          <p:cNvCxnSpPr>
            <a:stCxn id="225" idx="3"/>
            <a:endCxn id="226" idx="3"/>
          </p:cNvCxnSpPr>
          <p:nvPr/>
        </p:nvCxnSpPr>
        <p:spPr>
          <a:xfrm rot="10800000" flipH="1">
            <a:off x="6858000" y="4372996"/>
            <a:ext cx="255600" cy="3977400"/>
          </a:xfrm>
          <a:prstGeom prst="curvedConnector3">
            <a:avLst>
              <a:gd name="adj1" fmla="val 535830"/>
            </a:avLst>
          </a:prstGeom>
          <a:noFill/>
          <a:ln w="31750" cap="flat" cmpd="sng">
            <a:solidFill>
              <a:srgbClr val="FF0000"/>
            </a:solidFill>
            <a:prstDash val="solid"/>
            <a:round/>
            <a:headEnd type="none" w="lg" len="lg"/>
            <a:tailEnd type="triangle" w="med" len="med"/>
          </a:ln>
        </p:spPr>
      </p:cxnSp>
      <p:cxnSp>
        <p:nvCxnSpPr>
          <p:cNvPr id="230" name="Google Shape;230;p13"/>
          <p:cNvCxnSpPr/>
          <p:nvPr/>
        </p:nvCxnSpPr>
        <p:spPr>
          <a:xfrm rot="-5400000">
            <a:off x="11781012" y="6143214"/>
            <a:ext cx="3977400" cy="255600"/>
          </a:xfrm>
          <a:prstGeom prst="curvedConnector3">
            <a:avLst>
              <a:gd name="adj1" fmla="val 0"/>
            </a:avLst>
          </a:prstGeom>
          <a:noFill/>
          <a:ln w="31750" cap="flat" cmpd="sng">
            <a:solidFill>
              <a:srgbClr val="FF0000"/>
            </a:solidFill>
            <a:prstDash val="solid"/>
            <a:round/>
            <a:headEnd type="none" w="lg" len="lg"/>
            <a:tailEnd type="triangle" w="med" len="med"/>
          </a:ln>
        </p:spPr>
      </p:cxnSp>
      <p:sp>
        <p:nvSpPr>
          <p:cNvPr id="231" name="Google Shape;231;p13"/>
          <p:cNvSpPr/>
          <p:nvPr/>
        </p:nvSpPr>
        <p:spPr>
          <a:xfrm>
            <a:off x="14249400" y="9182099"/>
            <a:ext cx="2423011" cy="58057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2" name="Google Shape;232;p13"/>
          <p:cNvCxnSpPr>
            <a:endCxn id="228" idx="3"/>
          </p:cNvCxnSpPr>
          <p:nvPr/>
        </p:nvCxnSpPr>
        <p:spPr>
          <a:xfrm rot="10800000">
            <a:off x="13624411" y="8259715"/>
            <a:ext cx="1844100" cy="922500"/>
          </a:xfrm>
          <a:prstGeom prst="bentConnector3">
            <a:avLst>
              <a:gd name="adj1" fmla="val -375"/>
            </a:avLst>
          </a:prstGeom>
          <a:noFill/>
          <a:ln w="317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33" name="Google Shape;233;p13"/>
          <p:cNvSpPr txBox="1"/>
          <p:nvPr/>
        </p:nvSpPr>
        <p:spPr>
          <a:xfrm>
            <a:off x="5486400" y="997958"/>
            <a:ext cx="3657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(회원가입)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4"/>
          <p:cNvSpPr txBox="1"/>
          <p:nvPr/>
        </p:nvSpPr>
        <p:spPr>
          <a:xfrm>
            <a:off x="826577" y="735290"/>
            <a:ext cx="3263612" cy="1057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4"/>
          <p:cNvSpPr txBox="1"/>
          <p:nvPr/>
        </p:nvSpPr>
        <p:spPr>
          <a:xfrm>
            <a:off x="3268981" y="920624"/>
            <a:ext cx="6390646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08. </a:t>
            </a:r>
            <a:r>
              <a:rPr lang="en-US" sz="30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화면구현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577" y="925077"/>
            <a:ext cx="375065" cy="7288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4"/>
          <p:cNvSpPr txBox="1"/>
          <p:nvPr/>
        </p:nvSpPr>
        <p:spPr>
          <a:xfrm>
            <a:off x="811188" y="2552610"/>
            <a:ext cx="218629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문자인증</a:t>
            </a:r>
            <a:endParaRPr/>
          </a:p>
        </p:txBody>
      </p:sp>
      <p:pic>
        <p:nvPicPr>
          <p:cNvPr id="242" name="Google Shape;242;p14" descr="텍스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 b="78045"/>
          <a:stretch/>
        </p:blipFill>
        <p:spPr>
          <a:xfrm>
            <a:off x="6924365" y="3014275"/>
            <a:ext cx="4439270" cy="1457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4" descr="텍스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 t="68362"/>
          <a:stretch/>
        </p:blipFill>
        <p:spPr>
          <a:xfrm>
            <a:off x="6924365" y="5359890"/>
            <a:ext cx="4439270" cy="210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1188" y="3334013"/>
            <a:ext cx="4096322" cy="1362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4" descr="텍스트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 r="21568"/>
          <a:stretch/>
        </p:blipFill>
        <p:spPr>
          <a:xfrm>
            <a:off x="585631" y="6041463"/>
            <a:ext cx="4321879" cy="2100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4" descr="테이블이(가) 표시된 사진&#10;&#10;자동 생성된 설명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979140" y="4333762"/>
            <a:ext cx="4210638" cy="1619476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4"/>
          <p:cNvSpPr txBox="1"/>
          <p:nvPr/>
        </p:nvSpPr>
        <p:spPr>
          <a:xfrm>
            <a:off x="673058" y="5359890"/>
            <a:ext cx="259592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인증번호 문자</a:t>
            </a:r>
            <a:endParaRPr/>
          </a:p>
        </p:txBody>
      </p:sp>
      <p:sp>
        <p:nvSpPr>
          <p:cNvPr id="248" name="Google Shape;248;p14"/>
          <p:cNvSpPr txBox="1"/>
          <p:nvPr/>
        </p:nvSpPr>
        <p:spPr>
          <a:xfrm>
            <a:off x="12897135" y="3872097"/>
            <a:ext cx="259592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인증확인 완료</a:t>
            </a:r>
            <a:endParaRPr/>
          </a:p>
        </p:txBody>
      </p:sp>
      <p:sp>
        <p:nvSpPr>
          <p:cNvPr id="249" name="Google Shape;249;p14"/>
          <p:cNvSpPr txBox="1"/>
          <p:nvPr/>
        </p:nvSpPr>
        <p:spPr>
          <a:xfrm>
            <a:off x="6873844" y="2552609"/>
            <a:ext cx="259592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인증 확인</a:t>
            </a:r>
            <a:endParaRPr/>
          </a:p>
        </p:txBody>
      </p:sp>
      <p:sp>
        <p:nvSpPr>
          <p:cNvPr id="250" name="Google Shape;250;p14"/>
          <p:cNvSpPr/>
          <p:nvPr/>
        </p:nvSpPr>
        <p:spPr>
          <a:xfrm>
            <a:off x="811189" y="4181432"/>
            <a:ext cx="4096322" cy="38749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4"/>
          <p:cNvSpPr/>
          <p:nvPr/>
        </p:nvSpPr>
        <p:spPr>
          <a:xfrm>
            <a:off x="13044581" y="5203225"/>
            <a:ext cx="4079757" cy="46166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4"/>
          <p:cNvSpPr/>
          <p:nvPr/>
        </p:nvSpPr>
        <p:spPr>
          <a:xfrm>
            <a:off x="6898965" y="6898078"/>
            <a:ext cx="4096322" cy="38749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4"/>
          <p:cNvSpPr txBox="1"/>
          <p:nvPr/>
        </p:nvSpPr>
        <p:spPr>
          <a:xfrm>
            <a:off x="5486400" y="997958"/>
            <a:ext cx="3657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(회원가입)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5"/>
          <p:cNvSpPr txBox="1"/>
          <p:nvPr/>
        </p:nvSpPr>
        <p:spPr>
          <a:xfrm>
            <a:off x="826577" y="735290"/>
            <a:ext cx="3263612" cy="1057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5"/>
          <p:cNvSpPr txBox="1"/>
          <p:nvPr/>
        </p:nvSpPr>
        <p:spPr>
          <a:xfrm>
            <a:off x="3268981" y="920624"/>
            <a:ext cx="6390646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08. </a:t>
            </a:r>
            <a:r>
              <a:rPr lang="en-US" sz="30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화면구현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" name="Google Shape;26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577" y="925077"/>
            <a:ext cx="375065" cy="7288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5"/>
          <p:cNvSpPr txBox="1"/>
          <p:nvPr/>
        </p:nvSpPr>
        <p:spPr>
          <a:xfrm>
            <a:off x="1172613" y="2217702"/>
            <a:ext cx="32636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필수 입력란 경고</a:t>
            </a:r>
            <a:endParaRPr/>
          </a:p>
        </p:txBody>
      </p:sp>
      <p:pic>
        <p:nvPicPr>
          <p:cNvPr id="262" name="Google Shape;262;p15" descr="텍스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 b="58229"/>
          <a:stretch/>
        </p:blipFill>
        <p:spPr>
          <a:xfrm>
            <a:off x="1172613" y="2913642"/>
            <a:ext cx="4476482" cy="7112081"/>
          </a:xfrm>
          <a:prstGeom prst="rect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3" name="Google Shape;263;p15" descr="텍스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 t="41452" b="-78"/>
          <a:stretch/>
        </p:blipFill>
        <p:spPr>
          <a:xfrm>
            <a:off x="5852331" y="1574955"/>
            <a:ext cx="4476482" cy="8441697"/>
          </a:xfrm>
          <a:prstGeom prst="rect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4" name="Google Shape;264;p15" descr="텍스트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77600" y="3695700"/>
            <a:ext cx="6538962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5"/>
          <p:cNvSpPr txBox="1"/>
          <p:nvPr/>
        </p:nvSpPr>
        <p:spPr>
          <a:xfrm>
            <a:off x="11283469" y="3210449"/>
            <a:ext cx="32636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가입 완료</a:t>
            </a:r>
            <a:endParaRPr/>
          </a:p>
        </p:txBody>
      </p:sp>
      <p:sp>
        <p:nvSpPr>
          <p:cNvPr id="266" name="Google Shape;266;p15"/>
          <p:cNvSpPr txBox="1"/>
          <p:nvPr/>
        </p:nvSpPr>
        <p:spPr>
          <a:xfrm>
            <a:off x="5486400" y="997958"/>
            <a:ext cx="3657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(회원가입)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6"/>
          <p:cNvSpPr txBox="1"/>
          <p:nvPr/>
        </p:nvSpPr>
        <p:spPr>
          <a:xfrm>
            <a:off x="826577" y="735290"/>
            <a:ext cx="3263612" cy="1057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6"/>
          <p:cNvSpPr txBox="1"/>
          <p:nvPr/>
        </p:nvSpPr>
        <p:spPr>
          <a:xfrm>
            <a:off x="3268981" y="920624"/>
            <a:ext cx="6390646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08. </a:t>
            </a:r>
            <a:r>
              <a:rPr lang="en-US" sz="30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화면구현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Google Shape;27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577" y="925077"/>
            <a:ext cx="375065" cy="7288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6"/>
          <p:cNvSpPr txBox="1"/>
          <p:nvPr/>
        </p:nvSpPr>
        <p:spPr>
          <a:xfrm>
            <a:off x="811187" y="4912667"/>
            <a:ext cx="218629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마이페이지</a:t>
            </a:r>
            <a:endParaRPr/>
          </a:p>
        </p:txBody>
      </p:sp>
      <p:pic>
        <p:nvPicPr>
          <p:cNvPr id="275" name="Google Shape;275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19400" y="1409700"/>
            <a:ext cx="14909183" cy="875138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6"/>
          <p:cNvSpPr txBox="1"/>
          <p:nvPr/>
        </p:nvSpPr>
        <p:spPr>
          <a:xfrm>
            <a:off x="5486400" y="997958"/>
            <a:ext cx="3657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(마이페이지)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7"/>
          <p:cNvSpPr txBox="1"/>
          <p:nvPr/>
        </p:nvSpPr>
        <p:spPr>
          <a:xfrm>
            <a:off x="826577" y="735290"/>
            <a:ext cx="3263612" cy="1057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7"/>
          <p:cNvSpPr txBox="1"/>
          <p:nvPr/>
        </p:nvSpPr>
        <p:spPr>
          <a:xfrm>
            <a:off x="3268981" y="920624"/>
            <a:ext cx="6390646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08. </a:t>
            </a:r>
            <a:r>
              <a:rPr lang="en-US" sz="30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화면구현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3" name="Google Shape;28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577" y="925077"/>
            <a:ext cx="375065" cy="72881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7"/>
          <p:cNvSpPr txBox="1"/>
          <p:nvPr/>
        </p:nvSpPr>
        <p:spPr>
          <a:xfrm>
            <a:off x="822948" y="2005086"/>
            <a:ext cx="528481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마이페이지 USER DB 정보 불러오기</a:t>
            </a:r>
            <a:endParaRPr/>
          </a:p>
        </p:txBody>
      </p:sp>
      <p:pic>
        <p:nvPicPr>
          <p:cNvPr id="285" name="Google Shape;285;p17"/>
          <p:cNvPicPr preferRelativeResize="0"/>
          <p:nvPr/>
        </p:nvPicPr>
        <p:blipFill rotWithShape="1">
          <a:blip r:embed="rId4">
            <a:alphaModFix/>
          </a:blip>
          <a:srcRect r="29878"/>
          <a:stretch/>
        </p:blipFill>
        <p:spPr>
          <a:xfrm>
            <a:off x="820898" y="4969495"/>
            <a:ext cx="7635252" cy="90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7"/>
          <p:cNvPicPr preferRelativeResize="0"/>
          <p:nvPr/>
        </p:nvPicPr>
        <p:blipFill rotWithShape="1">
          <a:blip r:embed="rId5">
            <a:alphaModFix/>
          </a:blip>
          <a:srcRect r="18048"/>
          <a:stretch/>
        </p:blipFill>
        <p:spPr>
          <a:xfrm>
            <a:off x="817584" y="6050009"/>
            <a:ext cx="7635252" cy="35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7"/>
          <p:cNvSpPr txBox="1"/>
          <p:nvPr/>
        </p:nvSpPr>
        <p:spPr>
          <a:xfrm>
            <a:off x="609600" y="2533840"/>
            <a:ext cx="155314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(user_mst)</a:t>
            </a:r>
            <a:endParaRPr sz="2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8" name="Google Shape;288;p17"/>
          <p:cNvGrpSpPr/>
          <p:nvPr/>
        </p:nvGrpSpPr>
        <p:grpSpPr>
          <a:xfrm>
            <a:off x="806698" y="3005409"/>
            <a:ext cx="16795502" cy="905001"/>
            <a:chOff x="806698" y="3005409"/>
            <a:chExt cx="15775602" cy="790685"/>
          </a:xfrm>
        </p:grpSpPr>
        <p:pic>
          <p:nvPicPr>
            <p:cNvPr id="289" name="Google Shape;289;p1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06698" y="3014935"/>
              <a:ext cx="14565758" cy="7811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17"/>
            <p:cNvPicPr preferRelativeResize="0"/>
            <p:nvPr/>
          </p:nvPicPr>
          <p:blipFill rotWithShape="1">
            <a:blip r:embed="rId7">
              <a:alphaModFix/>
            </a:blip>
            <a:srcRect l="50000"/>
            <a:stretch/>
          </p:blipFill>
          <p:spPr>
            <a:xfrm>
              <a:off x="15372456" y="3005409"/>
              <a:ext cx="1209844" cy="79068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1" name="Google Shape;291;p17"/>
          <p:cNvPicPr preferRelativeResize="0"/>
          <p:nvPr/>
        </p:nvPicPr>
        <p:blipFill rotWithShape="1">
          <a:blip r:embed="rId8">
            <a:alphaModFix/>
          </a:blip>
          <a:srcRect r="18193"/>
          <a:stretch/>
        </p:blipFill>
        <p:spPr>
          <a:xfrm>
            <a:off x="10069287" y="6252763"/>
            <a:ext cx="7543800" cy="3000794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7"/>
          <p:cNvSpPr txBox="1"/>
          <p:nvPr/>
        </p:nvSpPr>
        <p:spPr>
          <a:xfrm>
            <a:off x="10069287" y="5588344"/>
            <a:ext cx="528481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회원코드 3번 유저</a:t>
            </a:r>
            <a:endParaRPr/>
          </a:p>
        </p:txBody>
      </p:sp>
      <p:sp>
        <p:nvSpPr>
          <p:cNvPr id="293" name="Google Shape;293;p17"/>
          <p:cNvSpPr txBox="1"/>
          <p:nvPr/>
        </p:nvSpPr>
        <p:spPr>
          <a:xfrm>
            <a:off x="806698" y="4351432"/>
            <a:ext cx="528481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회원코드 1번 유저</a:t>
            </a:r>
            <a:endParaRPr/>
          </a:p>
        </p:txBody>
      </p:sp>
      <p:pic>
        <p:nvPicPr>
          <p:cNvPr id="294" name="Google Shape;294;p1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275087" y="4073544"/>
            <a:ext cx="3683082" cy="1348451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95" name="Google Shape;295;p17"/>
          <p:cNvCxnSpPr>
            <a:stCxn id="294" idx="3"/>
          </p:cNvCxnSpPr>
          <p:nvPr/>
        </p:nvCxnSpPr>
        <p:spPr>
          <a:xfrm flipH="1">
            <a:off x="15116769" y="4747770"/>
            <a:ext cx="1841400" cy="4205700"/>
          </a:xfrm>
          <a:prstGeom prst="curvedConnector4">
            <a:avLst>
              <a:gd name="adj1" fmla="val -12415"/>
              <a:gd name="adj2" fmla="val 99775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97" name="Google Shape;297;p17"/>
          <p:cNvSpPr txBox="1"/>
          <p:nvPr/>
        </p:nvSpPr>
        <p:spPr>
          <a:xfrm>
            <a:off x="5486400" y="997958"/>
            <a:ext cx="3657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(마이페이지)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FBE3B2AF-5349-DB1C-C7FA-DFF9555B84FF}"/>
              </a:ext>
            </a:extLst>
          </p:cNvPr>
          <p:cNvCxnSpPr>
            <a:stCxn id="294" idx="3"/>
          </p:cNvCxnSpPr>
          <p:nvPr/>
        </p:nvCxnSpPr>
        <p:spPr>
          <a:xfrm flipH="1">
            <a:off x="6107761" y="4747770"/>
            <a:ext cx="10850408" cy="4091430"/>
          </a:xfrm>
          <a:prstGeom prst="curvedConnector3">
            <a:avLst>
              <a:gd name="adj1" fmla="val -197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8"/>
          <p:cNvSpPr txBox="1"/>
          <p:nvPr/>
        </p:nvSpPr>
        <p:spPr>
          <a:xfrm>
            <a:off x="826577" y="735290"/>
            <a:ext cx="3263612" cy="1057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8"/>
          <p:cNvSpPr txBox="1"/>
          <p:nvPr/>
        </p:nvSpPr>
        <p:spPr>
          <a:xfrm>
            <a:off x="3268981" y="920624"/>
            <a:ext cx="6390646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08. </a:t>
            </a:r>
            <a:r>
              <a:rPr lang="en-US" sz="30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화면구현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577" y="925077"/>
            <a:ext cx="375065" cy="72881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18"/>
          <p:cNvSpPr txBox="1"/>
          <p:nvPr/>
        </p:nvSpPr>
        <p:spPr>
          <a:xfrm>
            <a:off x="822948" y="2005086"/>
            <a:ext cx="66446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마이페이지 USER + 배송지 DB 정보 불러오기</a:t>
            </a:r>
            <a:endParaRPr/>
          </a:p>
        </p:txBody>
      </p:sp>
      <p:pic>
        <p:nvPicPr>
          <p:cNvPr id="306" name="Google Shape;306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3523" y="2870067"/>
            <a:ext cx="9983593" cy="409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3724" y="2870067"/>
            <a:ext cx="6439799" cy="39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3724" y="4789030"/>
            <a:ext cx="9288171" cy="4734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3724" y="3954596"/>
            <a:ext cx="14882602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8"/>
          <p:cNvSpPr txBox="1"/>
          <p:nvPr/>
        </p:nvSpPr>
        <p:spPr>
          <a:xfrm>
            <a:off x="685799" y="2548887"/>
            <a:ext cx="155314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(user_mst)</a:t>
            </a:r>
            <a:endParaRPr sz="2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8"/>
          <p:cNvSpPr txBox="1"/>
          <p:nvPr/>
        </p:nvSpPr>
        <p:spPr>
          <a:xfrm>
            <a:off x="685800" y="3581827"/>
            <a:ext cx="155314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(user_dtl)</a:t>
            </a:r>
            <a:endParaRPr sz="2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2" name="Google Shape;312;p1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431171" y="4985397"/>
            <a:ext cx="4439230" cy="499857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3" name="Google Shape;313;p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384620" y="5486129"/>
            <a:ext cx="4686954" cy="388674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4" name="Google Shape;314;p18"/>
          <p:cNvSpPr/>
          <p:nvPr/>
        </p:nvSpPr>
        <p:spPr>
          <a:xfrm>
            <a:off x="5930904" y="7256083"/>
            <a:ext cx="1066800" cy="4572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5" name="Google Shape;315;p18"/>
          <p:cNvCxnSpPr>
            <a:stCxn id="314" idx="3"/>
            <a:endCxn id="312" idx="1"/>
          </p:cNvCxnSpPr>
          <p:nvPr/>
        </p:nvCxnSpPr>
        <p:spPr>
          <a:xfrm>
            <a:off x="6997704" y="7484683"/>
            <a:ext cx="3433500" cy="0"/>
          </a:xfrm>
          <a:prstGeom prst="straightConnector1">
            <a:avLst/>
          </a:prstGeom>
          <a:noFill/>
          <a:ln w="222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6" name="Google Shape;316;p18"/>
          <p:cNvSpPr txBox="1"/>
          <p:nvPr/>
        </p:nvSpPr>
        <p:spPr>
          <a:xfrm>
            <a:off x="5486400" y="997958"/>
            <a:ext cx="3657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(마이페이지)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9"/>
          <p:cNvSpPr txBox="1"/>
          <p:nvPr/>
        </p:nvSpPr>
        <p:spPr>
          <a:xfrm>
            <a:off x="826577" y="735290"/>
            <a:ext cx="3263612" cy="1057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9"/>
          <p:cNvSpPr txBox="1"/>
          <p:nvPr/>
        </p:nvSpPr>
        <p:spPr>
          <a:xfrm>
            <a:off x="3268981" y="920624"/>
            <a:ext cx="6390646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08. </a:t>
            </a:r>
            <a:r>
              <a:rPr lang="en-US" sz="30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화면구현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3" name="Google Shape;32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577" y="925077"/>
            <a:ext cx="375065" cy="72881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9"/>
          <p:cNvSpPr txBox="1"/>
          <p:nvPr/>
        </p:nvSpPr>
        <p:spPr>
          <a:xfrm>
            <a:off x="822948" y="2005086"/>
            <a:ext cx="66446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마이페이지 회원 수정 및 탈퇴</a:t>
            </a:r>
            <a:endParaRPr/>
          </a:p>
        </p:txBody>
      </p:sp>
      <p:pic>
        <p:nvPicPr>
          <p:cNvPr id="325" name="Google Shape;325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5604" y="2678824"/>
            <a:ext cx="9288171" cy="4734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5800" y="8465538"/>
            <a:ext cx="4372585" cy="125747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7" name="Google Shape;327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609254" y="8157231"/>
            <a:ext cx="4401164" cy="144800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8" name="Google Shape;328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651858" y="3004839"/>
            <a:ext cx="6315956" cy="427732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9" name="Google Shape;329;p19"/>
          <p:cNvSpPr txBox="1"/>
          <p:nvPr/>
        </p:nvSpPr>
        <p:spPr>
          <a:xfrm>
            <a:off x="533400" y="7820249"/>
            <a:ext cx="66446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마이페이지 회원 수정 완료</a:t>
            </a:r>
            <a:endParaRPr/>
          </a:p>
        </p:txBody>
      </p:sp>
      <p:sp>
        <p:nvSpPr>
          <p:cNvPr id="330" name="Google Shape;330;p19"/>
          <p:cNvSpPr txBox="1"/>
          <p:nvPr/>
        </p:nvSpPr>
        <p:spPr>
          <a:xfrm>
            <a:off x="10100233" y="2041152"/>
            <a:ext cx="66446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마이페이지 회원 탈퇴 경고 메시지 및 완료</a:t>
            </a:r>
            <a:endParaRPr/>
          </a:p>
        </p:txBody>
      </p:sp>
      <p:sp>
        <p:nvSpPr>
          <p:cNvPr id="331" name="Google Shape;331;p19"/>
          <p:cNvSpPr/>
          <p:nvPr/>
        </p:nvSpPr>
        <p:spPr>
          <a:xfrm>
            <a:off x="899251" y="6976167"/>
            <a:ext cx="1963795" cy="437243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9"/>
          <p:cNvSpPr/>
          <p:nvPr/>
        </p:nvSpPr>
        <p:spPr>
          <a:xfrm>
            <a:off x="8136438" y="6976167"/>
            <a:ext cx="1963795" cy="437243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3" name="Google Shape;333;p19"/>
          <p:cNvCxnSpPr>
            <a:stCxn id="331" idx="1"/>
            <a:endCxn id="326" idx="1"/>
          </p:cNvCxnSpPr>
          <p:nvPr/>
        </p:nvCxnSpPr>
        <p:spPr>
          <a:xfrm flipH="1">
            <a:off x="685651" y="7194788"/>
            <a:ext cx="213600" cy="1899600"/>
          </a:xfrm>
          <a:prstGeom prst="bentConnector3">
            <a:avLst>
              <a:gd name="adj1" fmla="val 302084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4" name="Google Shape;334;p19"/>
          <p:cNvCxnSpPr>
            <a:stCxn id="332" idx="0"/>
            <a:endCxn id="328" idx="1"/>
          </p:cNvCxnSpPr>
          <p:nvPr/>
        </p:nvCxnSpPr>
        <p:spPr>
          <a:xfrm rot="-5400000">
            <a:off x="8968786" y="5293017"/>
            <a:ext cx="1832700" cy="1533600"/>
          </a:xfrm>
          <a:prstGeom prst="bentConnector2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5" name="Google Shape;335;p19"/>
          <p:cNvCxnSpPr>
            <a:stCxn id="328" idx="2"/>
            <a:endCxn id="327" idx="0"/>
          </p:cNvCxnSpPr>
          <p:nvPr/>
        </p:nvCxnSpPr>
        <p:spPr>
          <a:xfrm>
            <a:off x="13809836" y="7282161"/>
            <a:ext cx="0" cy="87510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36" name="Google Shape;336;p19"/>
          <p:cNvSpPr txBox="1"/>
          <p:nvPr/>
        </p:nvSpPr>
        <p:spPr>
          <a:xfrm>
            <a:off x="5486400" y="997958"/>
            <a:ext cx="3657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(마이페이지)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/>
        </p:nvSpPr>
        <p:spPr>
          <a:xfrm>
            <a:off x="826577" y="730832"/>
            <a:ext cx="4005336" cy="106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"/>
          <p:cNvSpPr txBox="1"/>
          <p:nvPr/>
        </p:nvSpPr>
        <p:spPr>
          <a:xfrm>
            <a:off x="3780448" y="3533164"/>
            <a:ext cx="7656947" cy="910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02. 제작 동기 및 목표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577" y="925077"/>
            <a:ext cx="375065" cy="7288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3772363" y="4843583"/>
            <a:ext cx="5701698" cy="897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03. 개발 환경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3804706" y="2222745"/>
            <a:ext cx="5701698" cy="897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01. 팀원 소개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3788534" y="7464431"/>
            <a:ext cx="5701698" cy="897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05. ER 다이어그램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3796620" y="6154002"/>
            <a:ext cx="5701698" cy="897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04. 프로젝트 일정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687934" y="3533164"/>
            <a:ext cx="5701698" cy="897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07. 주요 기능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10679839" y="4843583"/>
            <a:ext cx="5701698" cy="897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08. 화면 구현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10712220" y="2222745"/>
            <a:ext cx="5701698" cy="897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06. 메뉴 구조도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10696000" y="7464429"/>
            <a:ext cx="5701698" cy="897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10. 소감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10704125" y="6154002"/>
            <a:ext cx="5701698" cy="897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09. 추가 사항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0"/>
          <p:cNvSpPr txBox="1"/>
          <p:nvPr/>
        </p:nvSpPr>
        <p:spPr>
          <a:xfrm>
            <a:off x="826577" y="735290"/>
            <a:ext cx="3263612" cy="1057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0"/>
          <p:cNvSpPr txBox="1"/>
          <p:nvPr/>
        </p:nvSpPr>
        <p:spPr>
          <a:xfrm>
            <a:off x="3268981" y="920624"/>
            <a:ext cx="6390646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08. </a:t>
            </a:r>
            <a:r>
              <a:rPr lang="en-US" sz="30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화면구현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3" name="Google Shape;34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577" y="925077"/>
            <a:ext cx="375065" cy="72881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0"/>
          <p:cNvSpPr txBox="1"/>
          <p:nvPr/>
        </p:nvSpPr>
        <p:spPr>
          <a:xfrm>
            <a:off x="248478" y="2185872"/>
            <a:ext cx="218629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일반유저</a:t>
            </a:r>
            <a:endParaRPr/>
          </a:p>
        </p:txBody>
      </p:sp>
      <p:pic>
        <p:nvPicPr>
          <p:cNvPr id="345" name="Google Shape;345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609437"/>
            <a:ext cx="1828800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5277265"/>
            <a:ext cx="18288000" cy="1228724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0"/>
          <p:cNvSpPr txBox="1"/>
          <p:nvPr/>
        </p:nvSpPr>
        <p:spPr>
          <a:xfrm>
            <a:off x="228600" y="4681835"/>
            <a:ext cx="218629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관리자</a:t>
            </a:r>
            <a:endParaRPr/>
          </a:p>
        </p:txBody>
      </p:sp>
      <p:pic>
        <p:nvPicPr>
          <p:cNvPr id="348" name="Google Shape;348;p20"/>
          <p:cNvPicPr preferRelativeResize="0"/>
          <p:nvPr/>
        </p:nvPicPr>
        <p:blipFill rotWithShape="1">
          <a:blip r:embed="rId6">
            <a:alphaModFix/>
          </a:blip>
          <a:srcRect l="6576" r="21515"/>
          <a:stretch/>
        </p:blipFill>
        <p:spPr>
          <a:xfrm>
            <a:off x="248583" y="6286500"/>
            <a:ext cx="4419600" cy="976353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9" name="Google Shape;349;p20"/>
          <p:cNvPicPr preferRelativeResize="0"/>
          <p:nvPr/>
        </p:nvPicPr>
        <p:blipFill rotWithShape="1">
          <a:blip r:embed="rId7">
            <a:alphaModFix/>
          </a:blip>
          <a:srcRect l="8758"/>
          <a:stretch/>
        </p:blipFill>
        <p:spPr>
          <a:xfrm>
            <a:off x="248478" y="3674868"/>
            <a:ext cx="4162521" cy="937844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50" name="Google Shape;350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333923" y="1410444"/>
            <a:ext cx="5183701" cy="1104989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1" name="Google Shape;351;p20"/>
          <p:cNvSpPr txBox="1"/>
          <p:nvPr/>
        </p:nvSpPr>
        <p:spPr>
          <a:xfrm>
            <a:off x="11353800" y="963688"/>
            <a:ext cx="356362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로그인 안 되었을 경우</a:t>
            </a:r>
            <a:endParaRPr/>
          </a:p>
        </p:txBody>
      </p:sp>
      <p:pic>
        <p:nvPicPr>
          <p:cNvPr id="352" name="Google Shape;352;p2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7803" y="8988291"/>
            <a:ext cx="18052394" cy="781159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0"/>
          <p:cNvSpPr txBox="1"/>
          <p:nvPr/>
        </p:nvSpPr>
        <p:spPr>
          <a:xfrm>
            <a:off x="143447" y="8297189"/>
            <a:ext cx="4419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Footer 문의하기 포함 버튼들</a:t>
            </a:r>
            <a:endParaRPr/>
          </a:p>
        </p:txBody>
      </p:sp>
      <p:pic>
        <p:nvPicPr>
          <p:cNvPr id="354" name="Google Shape;354;p2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144000" y="8217891"/>
            <a:ext cx="5534248" cy="1066843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355" name="Google Shape;355;p20"/>
          <p:cNvCxnSpPr/>
          <p:nvPr/>
        </p:nvCxnSpPr>
        <p:spPr>
          <a:xfrm>
            <a:off x="2286000" y="6972300"/>
            <a:ext cx="2277047" cy="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6" name="Google Shape;356;p20"/>
          <p:cNvCxnSpPr/>
          <p:nvPr/>
        </p:nvCxnSpPr>
        <p:spPr>
          <a:xfrm>
            <a:off x="2130457" y="4381500"/>
            <a:ext cx="2277047" cy="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57" name="Google Shape;357;p20"/>
          <p:cNvCxnSpPr/>
          <p:nvPr/>
        </p:nvCxnSpPr>
        <p:spPr>
          <a:xfrm>
            <a:off x="2514600" y="3009900"/>
            <a:ext cx="381000" cy="457200"/>
          </a:xfrm>
          <a:prstGeom prst="straightConnector1">
            <a:avLst/>
          </a:prstGeom>
          <a:noFill/>
          <a:ln w="222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8" name="Google Shape;358;p20"/>
          <p:cNvCxnSpPr/>
          <p:nvPr/>
        </p:nvCxnSpPr>
        <p:spPr>
          <a:xfrm>
            <a:off x="2414891" y="5703623"/>
            <a:ext cx="381000" cy="457200"/>
          </a:xfrm>
          <a:prstGeom prst="straightConnector1">
            <a:avLst/>
          </a:prstGeom>
          <a:noFill/>
          <a:ln w="222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9" name="Google Shape;359;p20"/>
          <p:cNvCxnSpPr/>
          <p:nvPr/>
        </p:nvCxnSpPr>
        <p:spPr>
          <a:xfrm>
            <a:off x="14173200" y="1962938"/>
            <a:ext cx="2277047" cy="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0" name="Google Shape;360;p20"/>
          <p:cNvCxnSpPr/>
          <p:nvPr/>
        </p:nvCxnSpPr>
        <p:spPr>
          <a:xfrm rot="10800000">
            <a:off x="16687800" y="2223231"/>
            <a:ext cx="609600" cy="520942"/>
          </a:xfrm>
          <a:prstGeom prst="straightConnector1">
            <a:avLst/>
          </a:prstGeom>
          <a:noFill/>
          <a:ln w="222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61" name="Google Shape;361;p20"/>
          <p:cNvSpPr txBox="1"/>
          <p:nvPr/>
        </p:nvSpPr>
        <p:spPr>
          <a:xfrm>
            <a:off x="5486400" y="997958"/>
            <a:ext cx="3657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(Header &amp; Footer)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1"/>
          <p:cNvSpPr txBox="1"/>
          <p:nvPr/>
        </p:nvSpPr>
        <p:spPr>
          <a:xfrm>
            <a:off x="826577" y="735290"/>
            <a:ext cx="3263612" cy="1057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21"/>
          <p:cNvSpPr txBox="1"/>
          <p:nvPr/>
        </p:nvSpPr>
        <p:spPr>
          <a:xfrm>
            <a:off x="3268981" y="920624"/>
            <a:ext cx="6390646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08. </a:t>
            </a:r>
            <a:r>
              <a:rPr lang="en-US" sz="30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화면구현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577" y="925077"/>
            <a:ext cx="375065" cy="72881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1"/>
          <p:cNvSpPr txBox="1"/>
          <p:nvPr/>
        </p:nvSpPr>
        <p:spPr>
          <a:xfrm>
            <a:off x="712532" y="5406891"/>
            <a:ext cx="218629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문의하기</a:t>
            </a:r>
            <a:endParaRPr/>
          </a:p>
        </p:txBody>
      </p:sp>
      <p:pic>
        <p:nvPicPr>
          <p:cNvPr id="370" name="Google Shape;370;p21" descr="텍스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13337" y="1591284"/>
            <a:ext cx="15030371" cy="8352816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1"/>
          <p:cNvSpPr txBox="1"/>
          <p:nvPr/>
        </p:nvSpPr>
        <p:spPr>
          <a:xfrm>
            <a:off x="5486400" y="997958"/>
            <a:ext cx="3657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(문의하기)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2"/>
          <p:cNvSpPr txBox="1"/>
          <p:nvPr/>
        </p:nvSpPr>
        <p:spPr>
          <a:xfrm>
            <a:off x="826577" y="735290"/>
            <a:ext cx="3263612" cy="1057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22"/>
          <p:cNvSpPr txBox="1"/>
          <p:nvPr/>
        </p:nvSpPr>
        <p:spPr>
          <a:xfrm>
            <a:off x="3268981" y="920624"/>
            <a:ext cx="6390646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08. </a:t>
            </a:r>
            <a:r>
              <a:rPr lang="en-US" sz="30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화면구현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8" name="Google Shape;37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577" y="925077"/>
            <a:ext cx="375065" cy="72881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2"/>
          <p:cNvSpPr txBox="1"/>
          <p:nvPr/>
        </p:nvSpPr>
        <p:spPr>
          <a:xfrm>
            <a:off x="848348" y="1827484"/>
            <a:ext cx="218629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문의하기</a:t>
            </a:r>
            <a:endParaRPr/>
          </a:p>
        </p:txBody>
      </p:sp>
      <p:pic>
        <p:nvPicPr>
          <p:cNvPr id="380" name="Google Shape;380;p22" descr="텍스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 l="28779" t="821" r="30661" b="4699"/>
          <a:stretch/>
        </p:blipFill>
        <p:spPr>
          <a:xfrm>
            <a:off x="3261724" y="1922659"/>
            <a:ext cx="6096000" cy="7891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53600" y="2515176"/>
            <a:ext cx="8165054" cy="1538016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2" name="Google Shape;382;p22" descr="텍스트이(가) 표시된 사진&#10;&#10;자동 생성된 설명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53600" y="6466717"/>
            <a:ext cx="7906853" cy="2610214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83" name="Google Shape;383;p22"/>
          <p:cNvSpPr txBox="1"/>
          <p:nvPr/>
        </p:nvSpPr>
        <p:spPr>
          <a:xfrm>
            <a:off x="9659627" y="1827484"/>
            <a:ext cx="245617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유형구분 선택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22"/>
          <p:cNvSpPr txBox="1"/>
          <p:nvPr/>
        </p:nvSpPr>
        <p:spPr>
          <a:xfrm>
            <a:off x="9753600" y="5749889"/>
            <a:ext cx="27432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문의 접수 완료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22"/>
          <p:cNvSpPr/>
          <p:nvPr/>
        </p:nvSpPr>
        <p:spPr>
          <a:xfrm>
            <a:off x="3505200" y="3467100"/>
            <a:ext cx="5486400" cy="437243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22"/>
          <p:cNvSpPr/>
          <p:nvPr/>
        </p:nvSpPr>
        <p:spPr>
          <a:xfrm>
            <a:off x="8153400" y="9376613"/>
            <a:ext cx="841829" cy="338888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7" name="Google Shape;387;p22"/>
          <p:cNvCxnSpPr>
            <a:stCxn id="386" idx="0"/>
            <a:endCxn id="382" idx="0"/>
          </p:cNvCxnSpPr>
          <p:nvPr/>
        </p:nvCxnSpPr>
        <p:spPr>
          <a:xfrm rot="-5400000">
            <a:off x="9685665" y="5355263"/>
            <a:ext cx="2910000" cy="5132700"/>
          </a:xfrm>
          <a:prstGeom prst="bentConnector3">
            <a:avLst>
              <a:gd name="adj1" fmla="val 107852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8" name="Google Shape;388;p22"/>
          <p:cNvCxnSpPr/>
          <p:nvPr/>
        </p:nvCxnSpPr>
        <p:spPr>
          <a:xfrm>
            <a:off x="9014824" y="3695700"/>
            <a:ext cx="685800" cy="0"/>
          </a:xfrm>
          <a:prstGeom prst="straightConnector1">
            <a:avLst/>
          </a:prstGeom>
          <a:noFill/>
          <a:ln w="222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89" name="Google Shape;389;p22"/>
          <p:cNvSpPr txBox="1"/>
          <p:nvPr/>
        </p:nvSpPr>
        <p:spPr>
          <a:xfrm>
            <a:off x="5486400" y="997958"/>
            <a:ext cx="3657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(문의하기)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3"/>
          <p:cNvSpPr txBox="1"/>
          <p:nvPr/>
        </p:nvSpPr>
        <p:spPr>
          <a:xfrm>
            <a:off x="826577" y="735290"/>
            <a:ext cx="3263612" cy="1057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23"/>
          <p:cNvSpPr txBox="1"/>
          <p:nvPr/>
        </p:nvSpPr>
        <p:spPr>
          <a:xfrm>
            <a:off x="3268981" y="920624"/>
            <a:ext cx="6390646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08. </a:t>
            </a:r>
            <a:r>
              <a:rPr lang="en-US" sz="30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화면구현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6" name="Google Shape;39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577" y="925077"/>
            <a:ext cx="375065" cy="72881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3"/>
          <p:cNvSpPr txBox="1"/>
          <p:nvPr/>
        </p:nvSpPr>
        <p:spPr>
          <a:xfrm>
            <a:off x="248478" y="2185872"/>
            <a:ext cx="401872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관리자 페이지 유저정보</a:t>
            </a:r>
            <a:endParaRPr/>
          </a:p>
        </p:txBody>
      </p:sp>
      <p:pic>
        <p:nvPicPr>
          <p:cNvPr id="398" name="Google Shape;398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000" y="2629315"/>
            <a:ext cx="16134082" cy="396198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23"/>
          <p:cNvSpPr txBox="1"/>
          <p:nvPr/>
        </p:nvSpPr>
        <p:spPr>
          <a:xfrm>
            <a:off x="5486400" y="997958"/>
            <a:ext cx="3657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(관리자 페이지)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4"/>
          <p:cNvSpPr txBox="1"/>
          <p:nvPr/>
        </p:nvSpPr>
        <p:spPr>
          <a:xfrm>
            <a:off x="826577" y="735290"/>
            <a:ext cx="3263612" cy="1057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24"/>
          <p:cNvSpPr txBox="1"/>
          <p:nvPr/>
        </p:nvSpPr>
        <p:spPr>
          <a:xfrm>
            <a:off x="3268981" y="920624"/>
            <a:ext cx="6390646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08. </a:t>
            </a:r>
            <a:r>
              <a:rPr lang="en-US" sz="30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화면구현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6" name="Google Shape;40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577" y="925077"/>
            <a:ext cx="375065" cy="72881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24"/>
          <p:cNvSpPr txBox="1"/>
          <p:nvPr/>
        </p:nvSpPr>
        <p:spPr>
          <a:xfrm>
            <a:off x="248478" y="2185872"/>
            <a:ext cx="401872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관리자 페이지 상품리스트</a:t>
            </a:r>
            <a:endParaRPr/>
          </a:p>
        </p:txBody>
      </p:sp>
      <p:pic>
        <p:nvPicPr>
          <p:cNvPr id="408" name="Google Shape;408;p24" descr="테이블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539" y="0"/>
            <a:ext cx="1081064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24"/>
          <p:cNvSpPr txBox="1"/>
          <p:nvPr/>
        </p:nvSpPr>
        <p:spPr>
          <a:xfrm>
            <a:off x="5486400" y="997958"/>
            <a:ext cx="3657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(관리자 페이지)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" descr="테이블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4539" y="0"/>
            <a:ext cx="1081064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"/>
          <p:cNvSpPr txBox="1"/>
          <p:nvPr/>
        </p:nvSpPr>
        <p:spPr>
          <a:xfrm>
            <a:off x="826577" y="735290"/>
            <a:ext cx="3263612" cy="1057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25"/>
          <p:cNvSpPr txBox="1"/>
          <p:nvPr/>
        </p:nvSpPr>
        <p:spPr>
          <a:xfrm>
            <a:off x="3268981" y="920624"/>
            <a:ext cx="6390646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08. </a:t>
            </a:r>
            <a:r>
              <a:rPr lang="en-US" sz="30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화면구현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7" name="Google Shape;417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6577" y="925077"/>
            <a:ext cx="375065" cy="72881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25"/>
          <p:cNvSpPr txBox="1"/>
          <p:nvPr/>
        </p:nvSpPr>
        <p:spPr>
          <a:xfrm>
            <a:off x="248478" y="2185872"/>
            <a:ext cx="470452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관리자 페이지 상품 수정</a:t>
            </a:r>
            <a:endParaRPr/>
          </a:p>
        </p:txBody>
      </p:sp>
      <p:pic>
        <p:nvPicPr>
          <p:cNvPr id="419" name="Google Shape;419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5984" y="2880720"/>
            <a:ext cx="4367016" cy="216347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20" name="Google Shape;420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38800" y="2879063"/>
            <a:ext cx="3820058" cy="3924848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21" name="Google Shape;421;p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9588" y="7844259"/>
            <a:ext cx="1343195" cy="1707451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22" name="Google Shape;422;p25"/>
          <p:cNvSpPr txBox="1"/>
          <p:nvPr/>
        </p:nvSpPr>
        <p:spPr>
          <a:xfrm>
            <a:off x="248478" y="7219765"/>
            <a:ext cx="470452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관리자 페이지 상품 삭제</a:t>
            </a:r>
            <a:endParaRPr/>
          </a:p>
        </p:txBody>
      </p:sp>
      <p:cxnSp>
        <p:nvCxnSpPr>
          <p:cNvPr id="423" name="Google Shape;423;p25"/>
          <p:cNvCxnSpPr/>
          <p:nvPr/>
        </p:nvCxnSpPr>
        <p:spPr>
          <a:xfrm flipH="1">
            <a:off x="3429000" y="1328145"/>
            <a:ext cx="4734339" cy="1681755"/>
          </a:xfrm>
          <a:prstGeom prst="straightConnector1">
            <a:avLst/>
          </a:prstGeom>
          <a:noFill/>
          <a:ln w="222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24" name="Google Shape;424;p25"/>
          <p:cNvCxnSpPr/>
          <p:nvPr/>
        </p:nvCxnSpPr>
        <p:spPr>
          <a:xfrm flipH="1">
            <a:off x="9458858" y="2023043"/>
            <a:ext cx="5171542" cy="856020"/>
          </a:xfrm>
          <a:prstGeom prst="straightConnector1">
            <a:avLst/>
          </a:prstGeom>
          <a:noFill/>
          <a:ln w="222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25" name="Google Shape;425;p25"/>
          <p:cNvCxnSpPr>
            <a:endCxn id="421" idx="3"/>
          </p:cNvCxnSpPr>
          <p:nvPr/>
        </p:nvCxnSpPr>
        <p:spPr>
          <a:xfrm rot="10800000">
            <a:off x="1982783" y="8697985"/>
            <a:ext cx="12266700" cy="1158900"/>
          </a:xfrm>
          <a:prstGeom prst="straightConnector1">
            <a:avLst/>
          </a:prstGeom>
          <a:noFill/>
          <a:ln w="222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26" name="Google Shape;426;p25"/>
          <p:cNvSpPr txBox="1"/>
          <p:nvPr/>
        </p:nvSpPr>
        <p:spPr>
          <a:xfrm>
            <a:off x="5486400" y="997958"/>
            <a:ext cx="3657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(관리자 페이지)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6"/>
          <p:cNvSpPr txBox="1"/>
          <p:nvPr/>
        </p:nvSpPr>
        <p:spPr>
          <a:xfrm>
            <a:off x="826577" y="735290"/>
            <a:ext cx="3263612" cy="1057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26"/>
          <p:cNvSpPr txBox="1"/>
          <p:nvPr/>
        </p:nvSpPr>
        <p:spPr>
          <a:xfrm>
            <a:off x="3268981" y="920624"/>
            <a:ext cx="6390646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08. </a:t>
            </a:r>
            <a:r>
              <a:rPr lang="en-US" sz="30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화면구현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3" name="Google Shape;43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577" y="925077"/>
            <a:ext cx="375065" cy="72881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26"/>
          <p:cNvSpPr txBox="1"/>
          <p:nvPr/>
        </p:nvSpPr>
        <p:spPr>
          <a:xfrm>
            <a:off x="228600" y="1982800"/>
            <a:ext cx="4038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관리자 페이지 상품 등록</a:t>
            </a:r>
            <a:endParaRPr/>
          </a:p>
        </p:txBody>
      </p:sp>
      <p:pic>
        <p:nvPicPr>
          <p:cNvPr id="435" name="Google Shape;435;p26" descr="텍스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 r="21296" b="13357"/>
          <a:stretch/>
        </p:blipFill>
        <p:spPr>
          <a:xfrm>
            <a:off x="4507423" y="1544954"/>
            <a:ext cx="12954000" cy="7197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3264" y="8714403"/>
            <a:ext cx="14727705" cy="419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7666" y="9404335"/>
            <a:ext cx="6154009" cy="419158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26"/>
          <p:cNvSpPr txBox="1"/>
          <p:nvPr/>
        </p:nvSpPr>
        <p:spPr>
          <a:xfrm>
            <a:off x="681495" y="8032893"/>
            <a:ext cx="4038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상품 + 상품 이미지파일 DB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26"/>
          <p:cNvSpPr txBox="1"/>
          <p:nvPr/>
        </p:nvSpPr>
        <p:spPr>
          <a:xfrm>
            <a:off x="5486400" y="997958"/>
            <a:ext cx="3657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(관리자 페이지)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7"/>
          <p:cNvSpPr txBox="1"/>
          <p:nvPr/>
        </p:nvSpPr>
        <p:spPr>
          <a:xfrm>
            <a:off x="826577" y="735290"/>
            <a:ext cx="3263612" cy="1057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27"/>
          <p:cNvSpPr txBox="1"/>
          <p:nvPr/>
        </p:nvSpPr>
        <p:spPr>
          <a:xfrm>
            <a:off x="3268981" y="920624"/>
            <a:ext cx="6390646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08. </a:t>
            </a:r>
            <a:r>
              <a:rPr lang="en-US" sz="30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화면구현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6" name="Google Shape;44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577" y="925077"/>
            <a:ext cx="375065" cy="72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27" descr="텍스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 l="2510" t="12231" r="6240" b="38581"/>
          <a:stretch/>
        </p:blipFill>
        <p:spPr>
          <a:xfrm>
            <a:off x="381000" y="1794827"/>
            <a:ext cx="17297400" cy="4705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27" descr="텍스트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 l="3641" t="13417" r="7193" b="51110"/>
          <a:stretch/>
        </p:blipFill>
        <p:spPr>
          <a:xfrm>
            <a:off x="1179871" y="6500590"/>
            <a:ext cx="16306800" cy="322342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27"/>
          <p:cNvSpPr txBox="1"/>
          <p:nvPr/>
        </p:nvSpPr>
        <p:spPr>
          <a:xfrm>
            <a:off x="228600" y="1851064"/>
            <a:ext cx="4800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관리자 페이지 문의 게시글 목록</a:t>
            </a:r>
            <a:endParaRPr/>
          </a:p>
        </p:txBody>
      </p:sp>
      <p:sp>
        <p:nvSpPr>
          <p:cNvPr id="450" name="Google Shape;450;p27"/>
          <p:cNvSpPr txBox="1"/>
          <p:nvPr/>
        </p:nvSpPr>
        <p:spPr>
          <a:xfrm>
            <a:off x="381000" y="7066626"/>
            <a:ext cx="5715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관리자 페이지 문의 게시글 필터 목록</a:t>
            </a:r>
            <a:endParaRPr/>
          </a:p>
        </p:txBody>
      </p:sp>
      <p:pic>
        <p:nvPicPr>
          <p:cNvPr id="451" name="Google Shape;451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734800" y="6514213"/>
            <a:ext cx="3494333" cy="110482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2" name="Google Shape;452;p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34295" y="6563199"/>
            <a:ext cx="1397951" cy="176799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453" name="Google Shape;453;p27"/>
          <p:cNvCxnSpPr/>
          <p:nvPr/>
        </p:nvCxnSpPr>
        <p:spPr>
          <a:xfrm rot="10800000" flipH="1">
            <a:off x="5334002" y="7447200"/>
            <a:ext cx="3300300" cy="287100"/>
          </a:xfrm>
          <a:prstGeom prst="bentConnector3">
            <a:avLst>
              <a:gd name="adj1" fmla="val 290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4" name="Google Shape;454;p27"/>
          <p:cNvCxnSpPr/>
          <p:nvPr/>
        </p:nvCxnSpPr>
        <p:spPr>
          <a:xfrm rot="10800000">
            <a:off x="15229203" y="6896060"/>
            <a:ext cx="1077600" cy="401400"/>
          </a:xfrm>
          <a:prstGeom prst="bentConnector3">
            <a:avLst>
              <a:gd name="adj1" fmla="val -674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55" name="Google Shape;455;p27"/>
          <p:cNvSpPr txBox="1"/>
          <p:nvPr/>
        </p:nvSpPr>
        <p:spPr>
          <a:xfrm>
            <a:off x="5486400" y="997958"/>
            <a:ext cx="3657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(관리자 페이지)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8"/>
          <p:cNvSpPr txBox="1"/>
          <p:nvPr/>
        </p:nvSpPr>
        <p:spPr>
          <a:xfrm>
            <a:off x="826577" y="735290"/>
            <a:ext cx="3263612" cy="1057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28"/>
          <p:cNvSpPr txBox="1"/>
          <p:nvPr/>
        </p:nvSpPr>
        <p:spPr>
          <a:xfrm>
            <a:off x="3268981" y="920624"/>
            <a:ext cx="6390646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08. </a:t>
            </a:r>
            <a:r>
              <a:rPr lang="en-US" sz="30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화면구현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2" name="Google Shape;46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577" y="925077"/>
            <a:ext cx="375065" cy="72881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28"/>
          <p:cNvSpPr txBox="1"/>
          <p:nvPr/>
        </p:nvSpPr>
        <p:spPr>
          <a:xfrm>
            <a:off x="248478" y="2185872"/>
            <a:ext cx="500932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관리자 페이지 문의 내용</a:t>
            </a:r>
            <a:endParaRPr/>
          </a:p>
        </p:txBody>
      </p:sp>
      <p:sp>
        <p:nvSpPr>
          <p:cNvPr id="464" name="Google Shape;464;p28"/>
          <p:cNvSpPr txBox="1"/>
          <p:nvPr/>
        </p:nvSpPr>
        <p:spPr>
          <a:xfrm>
            <a:off x="5486400" y="997958"/>
            <a:ext cx="3657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(관리자 페이지)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5" name="Google Shape;465;p28" descr="텍스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8000" y="2902913"/>
            <a:ext cx="12832867" cy="694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9"/>
          <p:cNvSpPr txBox="1"/>
          <p:nvPr/>
        </p:nvSpPr>
        <p:spPr>
          <a:xfrm>
            <a:off x="826577" y="735290"/>
            <a:ext cx="3263612" cy="1057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29"/>
          <p:cNvSpPr txBox="1"/>
          <p:nvPr/>
        </p:nvSpPr>
        <p:spPr>
          <a:xfrm>
            <a:off x="3268981" y="920624"/>
            <a:ext cx="6390646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08. </a:t>
            </a:r>
            <a:r>
              <a:rPr lang="en-US" sz="30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화면구현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2" name="Google Shape;47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577" y="925077"/>
            <a:ext cx="375065" cy="72881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29"/>
          <p:cNvSpPr txBox="1"/>
          <p:nvPr/>
        </p:nvSpPr>
        <p:spPr>
          <a:xfrm>
            <a:off x="226707" y="4912667"/>
            <a:ext cx="213549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상품 페이지 남성</a:t>
            </a:r>
            <a:endParaRPr/>
          </a:p>
        </p:txBody>
      </p:sp>
      <p:pic>
        <p:nvPicPr>
          <p:cNvPr id="474" name="Google Shape;474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36068" y="1861645"/>
            <a:ext cx="16078200" cy="8094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/>
          <p:nvPr/>
        </p:nvSpPr>
        <p:spPr>
          <a:xfrm>
            <a:off x="826577" y="735290"/>
            <a:ext cx="3263612" cy="1057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3268981" y="802030"/>
            <a:ext cx="4784556" cy="79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01. 팀 구성원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2661132" y="3812425"/>
            <a:ext cx="7527089" cy="159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A3835F"/>
                </a:solidFill>
                <a:latin typeface="Arial"/>
                <a:ea typeface="Arial"/>
                <a:cs typeface="Arial"/>
                <a:sym typeface="Arial"/>
              </a:rPr>
              <a:t>박준형 (팀장)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577" y="925077"/>
            <a:ext cx="375065" cy="7288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3"/>
          <p:cNvSpPr txBox="1"/>
          <p:nvPr/>
        </p:nvSpPr>
        <p:spPr>
          <a:xfrm>
            <a:off x="8097493" y="3807544"/>
            <a:ext cx="7527089" cy="1576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rgbClr val="A3835F"/>
                </a:solidFill>
                <a:latin typeface="Arial"/>
                <a:ea typeface="Arial"/>
                <a:cs typeface="Arial"/>
                <a:sym typeface="Arial"/>
              </a:rPr>
              <a:t>유재원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0"/>
          <p:cNvSpPr txBox="1"/>
          <p:nvPr/>
        </p:nvSpPr>
        <p:spPr>
          <a:xfrm>
            <a:off x="826577" y="735290"/>
            <a:ext cx="3263612" cy="1057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30"/>
          <p:cNvSpPr txBox="1"/>
          <p:nvPr/>
        </p:nvSpPr>
        <p:spPr>
          <a:xfrm>
            <a:off x="3268981" y="920624"/>
            <a:ext cx="6390646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08. </a:t>
            </a:r>
            <a:r>
              <a:rPr lang="en-US" sz="30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화면구현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1" name="Google Shape;48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577" y="925077"/>
            <a:ext cx="375065" cy="72881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30"/>
          <p:cNvSpPr txBox="1"/>
          <p:nvPr/>
        </p:nvSpPr>
        <p:spPr>
          <a:xfrm>
            <a:off x="226707" y="4912667"/>
            <a:ext cx="213513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상품 페이지 여성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3" name="Google Shape;483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61845" y="1861645"/>
            <a:ext cx="15699448" cy="7748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1845" y="1870716"/>
            <a:ext cx="15643090" cy="8010269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31"/>
          <p:cNvSpPr txBox="1"/>
          <p:nvPr/>
        </p:nvSpPr>
        <p:spPr>
          <a:xfrm>
            <a:off x="826577" y="735290"/>
            <a:ext cx="3263612" cy="1057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31"/>
          <p:cNvSpPr txBox="1"/>
          <p:nvPr/>
        </p:nvSpPr>
        <p:spPr>
          <a:xfrm>
            <a:off x="3268981" y="920624"/>
            <a:ext cx="6390646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08. </a:t>
            </a:r>
            <a:r>
              <a:rPr lang="en-US" sz="30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화면구현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1" name="Google Shape;491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6577" y="925077"/>
            <a:ext cx="375065" cy="72881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31"/>
          <p:cNvSpPr txBox="1"/>
          <p:nvPr/>
        </p:nvSpPr>
        <p:spPr>
          <a:xfrm>
            <a:off x="226707" y="4912667"/>
            <a:ext cx="213513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상품 페이지 생활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2"/>
          <p:cNvSpPr txBox="1"/>
          <p:nvPr/>
        </p:nvSpPr>
        <p:spPr>
          <a:xfrm>
            <a:off x="826577" y="735290"/>
            <a:ext cx="3263612" cy="1057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32"/>
          <p:cNvSpPr txBox="1"/>
          <p:nvPr/>
        </p:nvSpPr>
        <p:spPr>
          <a:xfrm>
            <a:off x="3268981" y="920624"/>
            <a:ext cx="6390646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08. </a:t>
            </a:r>
            <a:r>
              <a:rPr lang="en-US" sz="30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화면구현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9" name="Google Shape;49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577" y="925077"/>
            <a:ext cx="375065" cy="72881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32"/>
          <p:cNvSpPr txBox="1"/>
          <p:nvPr/>
        </p:nvSpPr>
        <p:spPr>
          <a:xfrm>
            <a:off x="226707" y="4912667"/>
            <a:ext cx="236409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상품 페이지 필터</a:t>
            </a:r>
            <a:endParaRPr/>
          </a:p>
        </p:txBody>
      </p:sp>
      <p:grpSp>
        <p:nvGrpSpPr>
          <p:cNvPr id="501" name="Google Shape;501;p32"/>
          <p:cNvGrpSpPr/>
          <p:nvPr/>
        </p:nvGrpSpPr>
        <p:grpSpPr>
          <a:xfrm>
            <a:off x="2362200" y="2019300"/>
            <a:ext cx="15890168" cy="7998687"/>
            <a:chOff x="2362200" y="2019300"/>
            <a:chExt cx="15890168" cy="7998687"/>
          </a:xfrm>
        </p:grpSpPr>
        <p:pic>
          <p:nvPicPr>
            <p:cNvPr id="502" name="Google Shape;502;p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54754" y="2019300"/>
              <a:ext cx="15797614" cy="79986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" name="Google Shape;503;p3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454754" y="3695700"/>
              <a:ext cx="2694128" cy="18102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4" name="Google Shape;504;p32"/>
            <p:cNvSpPr/>
            <p:nvPr/>
          </p:nvSpPr>
          <p:spPr>
            <a:xfrm>
              <a:off x="2362200" y="3467100"/>
              <a:ext cx="1219200" cy="3810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5" name="Google Shape;505;p32"/>
          <p:cNvSpPr/>
          <p:nvPr/>
        </p:nvSpPr>
        <p:spPr>
          <a:xfrm>
            <a:off x="2454754" y="3755380"/>
            <a:ext cx="556960" cy="3810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90386" y="2019300"/>
            <a:ext cx="15797614" cy="8024852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33"/>
          <p:cNvSpPr txBox="1"/>
          <p:nvPr/>
        </p:nvSpPr>
        <p:spPr>
          <a:xfrm>
            <a:off x="826577" y="735290"/>
            <a:ext cx="3263612" cy="1057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33"/>
          <p:cNvSpPr txBox="1"/>
          <p:nvPr/>
        </p:nvSpPr>
        <p:spPr>
          <a:xfrm>
            <a:off x="3268981" y="920624"/>
            <a:ext cx="6390646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08. </a:t>
            </a:r>
            <a:r>
              <a:rPr lang="en-US" sz="30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화면구현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3" name="Google Shape;513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6577" y="925077"/>
            <a:ext cx="375065" cy="72881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33"/>
          <p:cNvSpPr txBox="1"/>
          <p:nvPr/>
        </p:nvSpPr>
        <p:spPr>
          <a:xfrm>
            <a:off x="226707" y="4912667"/>
            <a:ext cx="236409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상품 페이지 헤더 필터</a:t>
            </a:r>
            <a:endParaRPr/>
          </a:p>
        </p:txBody>
      </p:sp>
      <p:sp>
        <p:nvSpPr>
          <p:cNvPr id="515" name="Google Shape;515;p33"/>
          <p:cNvSpPr/>
          <p:nvPr/>
        </p:nvSpPr>
        <p:spPr>
          <a:xfrm>
            <a:off x="8560393" y="2400300"/>
            <a:ext cx="3657600" cy="3048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4"/>
          <p:cNvSpPr txBox="1"/>
          <p:nvPr/>
        </p:nvSpPr>
        <p:spPr>
          <a:xfrm>
            <a:off x="826577" y="735290"/>
            <a:ext cx="3263612" cy="1057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34"/>
          <p:cNvSpPr txBox="1"/>
          <p:nvPr/>
        </p:nvSpPr>
        <p:spPr>
          <a:xfrm>
            <a:off x="3268981" y="920624"/>
            <a:ext cx="6390646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08. </a:t>
            </a:r>
            <a:r>
              <a:rPr lang="en-US" sz="30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화면구현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2" name="Google Shape;5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577" y="925077"/>
            <a:ext cx="375065" cy="72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34"/>
          <p:cNvPicPr preferRelativeResize="0"/>
          <p:nvPr/>
        </p:nvPicPr>
        <p:blipFill rotWithShape="1">
          <a:blip r:embed="rId4">
            <a:alphaModFix/>
          </a:blip>
          <a:srcRect b="9466"/>
          <a:stretch/>
        </p:blipFill>
        <p:spPr>
          <a:xfrm>
            <a:off x="287159" y="2214710"/>
            <a:ext cx="12608941" cy="7763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877957" y="1485900"/>
            <a:ext cx="5039428" cy="1771897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25" name="Google Shape;525;p34"/>
          <p:cNvPicPr preferRelativeResize="0"/>
          <p:nvPr/>
        </p:nvPicPr>
        <p:blipFill rotWithShape="1">
          <a:blip r:embed="rId6">
            <a:alphaModFix/>
          </a:blip>
          <a:srcRect r="3466"/>
          <a:stretch/>
        </p:blipFill>
        <p:spPr>
          <a:xfrm>
            <a:off x="12910614" y="6001400"/>
            <a:ext cx="5039428" cy="4058216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26" name="Google Shape;526;p34"/>
          <p:cNvSpPr txBox="1"/>
          <p:nvPr/>
        </p:nvSpPr>
        <p:spPr>
          <a:xfrm>
            <a:off x="584169" y="1605055"/>
            <a:ext cx="30422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선택 상품 페이지</a:t>
            </a:r>
            <a:endParaRPr/>
          </a:p>
        </p:txBody>
      </p:sp>
      <p:pic>
        <p:nvPicPr>
          <p:cNvPr id="527" name="Google Shape;527;p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845300" y="3501607"/>
            <a:ext cx="4363059" cy="125747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28" name="Google Shape;528;p34"/>
          <p:cNvSpPr txBox="1"/>
          <p:nvPr/>
        </p:nvSpPr>
        <p:spPr>
          <a:xfrm>
            <a:off x="12725400" y="925077"/>
            <a:ext cx="41148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사이즈 선택 및 장바구니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9" name="Google Shape;529;p34"/>
          <p:cNvCxnSpPr/>
          <p:nvPr/>
        </p:nvCxnSpPr>
        <p:spPr>
          <a:xfrm rot="10800000" flipH="1">
            <a:off x="9372600" y="1836000"/>
            <a:ext cx="3450900" cy="2545500"/>
          </a:xfrm>
          <a:prstGeom prst="bentConnector3">
            <a:avLst>
              <a:gd name="adj1" fmla="val 28129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30" name="Google Shape;530;p34"/>
          <p:cNvCxnSpPr/>
          <p:nvPr/>
        </p:nvCxnSpPr>
        <p:spPr>
          <a:xfrm>
            <a:off x="12192000" y="6667500"/>
            <a:ext cx="631529" cy="0"/>
          </a:xfrm>
          <a:prstGeom prst="straightConnector1">
            <a:avLst/>
          </a:prstGeom>
          <a:noFill/>
          <a:ln w="222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5"/>
          <p:cNvSpPr txBox="1"/>
          <p:nvPr/>
        </p:nvSpPr>
        <p:spPr>
          <a:xfrm>
            <a:off x="826577" y="735290"/>
            <a:ext cx="3263612" cy="1057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35"/>
          <p:cNvSpPr txBox="1"/>
          <p:nvPr/>
        </p:nvSpPr>
        <p:spPr>
          <a:xfrm>
            <a:off x="3268981" y="920624"/>
            <a:ext cx="6390646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08. </a:t>
            </a:r>
            <a:r>
              <a:rPr lang="en-US" sz="30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화면구현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7" name="Google Shape;53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577" y="925077"/>
            <a:ext cx="375065" cy="72881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35"/>
          <p:cNvSpPr txBox="1"/>
          <p:nvPr/>
        </p:nvSpPr>
        <p:spPr>
          <a:xfrm>
            <a:off x="609600" y="1939906"/>
            <a:ext cx="30422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장바구니</a:t>
            </a:r>
            <a:endParaRPr/>
          </a:p>
        </p:txBody>
      </p:sp>
      <p:pic>
        <p:nvPicPr>
          <p:cNvPr id="539" name="Google Shape;539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97482" y="2548464"/>
            <a:ext cx="13493035" cy="7142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6"/>
          <p:cNvSpPr txBox="1"/>
          <p:nvPr/>
        </p:nvSpPr>
        <p:spPr>
          <a:xfrm>
            <a:off x="826577" y="735290"/>
            <a:ext cx="3263612" cy="1057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36"/>
          <p:cNvSpPr txBox="1"/>
          <p:nvPr/>
        </p:nvSpPr>
        <p:spPr>
          <a:xfrm>
            <a:off x="3268981" y="920624"/>
            <a:ext cx="6390646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08. </a:t>
            </a:r>
            <a:r>
              <a:rPr lang="en-US" sz="30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화면구현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6" name="Google Shape;54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577" y="925077"/>
            <a:ext cx="375065" cy="72881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36"/>
          <p:cNvSpPr txBox="1"/>
          <p:nvPr/>
        </p:nvSpPr>
        <p:spPr>
          <a:xfrm>
            <a:off x="609600" y="1867025"/>
            <a:ext cx="30422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기타 (홈 – 이벤트)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8" name="Google Shape;548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64132" y="2247899"/>
            <a:ext cx="15509354" cy="7701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7"/>
          <p:cNvSpPr txBox="1"/>
          <p:nvPr/>
        </p:nvSpPr>
        <p:spPr>
          <a:xfrm>
            <a:off x="826577" y="735290"/>
            <a:ext cx="3263612" cy="1057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37"/>
          <p:cNvSpPr txBox="1"/>
          <p:nvPr/>
        </p:nvSpPr>
        <p:spPr>
          <a:xfrm>
            <a:off x="3268981" y="920624"/>
            <a:ext cx="6390646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08. </a:t>
            </a:r>
            <a:r>
              <a:rPr lang="en-US" sz="30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화면구현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5" name="Google Shape;55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577" y="925077"/>
            <a:ext cx="375065" cy="72881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37"/>
          <p:cNvSpPr txBox="1"/>
          <p:nvPr/>
        </p:nvSpPr>
        <p:spPr>
          <a:xfrm>
            <a:off x="609600" y="1867025"/>
            <a:ext cx="30422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기타 (홈 – 응모)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7" name="Google Shape;557;p37" descr="텍스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86200" y="1802084"/>
            <a:ext cx="11133852" cy="841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8"/>
          <p:cNvSpPr txBox="1"/>
          <p:nvPr/>
        </p:nvSpPr>
        <p:spPr>
          <a:xfrm>
            <a:off x="826577" y="735290"/>
            <a:ext cx="3263612" cy="1057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38"/>
          <p:cNvSpPr txBox="1"/>
          <p:nvPr/>
        </p:nvSpPr>
        <p:spPr>
          <a:xfrm>
            <a:off x="3268981" y="920625"/>
            <a:ext cx="6390646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09. </a:t>
            </a:r>
            <a:r>
              <a:rPr lang="en-US" sz="30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팀별</a:t>
            </a:r>
            <a:r>
              <a:rPr lang="en-US" sz="3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추가</a:t>
            </a:r>
            <a:r>
              <a:rPr lang="en-US" sz="3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발표</a:t>
            </a:r>
            <a:r>
              <a:rPr lang="en-US" sz="300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자료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4" name="Google Shape;564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577" y="925077"/>
            <a:ext cx="375065" cy="72881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38"/>
          <p:cNvSpPr txBox="1"/>
          <p:nvPr/>
        </p:nvSpPr>
        <p:spPr>
          <a:xfrm>
            <a:off x="9144000" y="2917707"/>
            <a:ext cx="6719123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보완이</a:t>
            </a:r>
            <a:r>
              <a:rPr lang="en-US" sz="5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필요한</a:t>
            </a:r>
            <a:r>
              <a:rPr lang="en-US" sz="5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부분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38"/>
          <p:cNvSpPr txBox="1"/>
          <p:nvPr/>
        </p:nvSpPr>
        <p:spPr>
          <a:xfrm>
            <a:off x="2424877" y="2917541"/>
            <a:ext cx="5534375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추가</a:t>
            </a:r>
            <a:r>
              <a:rPr lang="en-US" sz="5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예정</a:t>
            </a:r>
            <a:r>
              <a:rPr lang="en-US" sz="5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부분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38"/>
          <p:cNvSpPr txBox="1"/>
          <p:nvPr/>
        </p:nvSpPr>
        <p:spPr>
          <a:xfrm>
            <a:off x="9144000" y="4739225"/>
            <a:ext cx="754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화면에서의</a:t>
            </a:r>
            <a:r>
              <a:rPr lang="en-US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동적인</a:t>
            </a:r>
            <a:r>
              <a:rPr lang="en-US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움직임</a:t>
            </a:r>
            <a:r>
              <a:rPr lang="en-US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JavaScript부분</a:t>
            </a:r>
            <a:r>
              <a:rPr lang="en-US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보완</a:t>
            </a:r>
            <a:r>
              <a:rPr lang="en-US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38"/>
          <p:cNvSpPr txBox="1"/>
          <p:nvPr/>
        </p:nvSpPr>
        <p:spPr>
          <a:xfrm>
            <a:off x="2102425" y="6231225"/>
            <a:ext cx="5268193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관심상품</a:t>
            </a:r>
            <a:r>
              <a:rPr lang="en-US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관심상품</a:t>
            </a:r>
            <a:r>
              <a:rPr lang="en-US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등록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38"/>
          <p:cNvSpPr txBox="1"/>
          <p:nvPr/>
        </p:nvSpPr>
        <p:spPr>
          <a:xfrm>
            <a:off x="2178625" y="7542475"/>
            <a:ext cx="560763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구매하기</a:t>
            </a:r>
            <a:r>
              <a:rPr lang="en-US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상품</a:t>
            </a:r>
            <a:r>
              <a:rPr lang="en-US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구매요청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38"/>
          <p:cNvSpPr txBox="1"/>
          <p:nvPr/>
        </p:nvSpPr>
        <p:spPr>
          <a:xfrm>
            <a:off x="2178625" y="4739225"/>
            <a:ext cx="5953993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장바구니</a:t>
            </a:r>
            <a:r>
              <a:rPr lang="en-US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</a:t>
            </a:r>
            <a:r>
              <a:rPr lang="en-US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장바구니</a:t>
            </a:r>
            <a:r>
              <a:rPr lang="en-US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리스트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비회원</a:t>
            </a:r>
            <a:r>
              <a:rPr lang="en-US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장바구니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38"/>
          <p:cNvSpPr txBox="1"/>
          <p:nvPr/>
        </p:nvSpPr>
        <p:spPr>
          <a:xfrm>
            <a:off x="9144000" y="6485175"/>
            <a:ext cx="7547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디테일한</a:t>
            </a:r>
            <a:r>
              <a:rPr lang="en-US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작업들</a:t>
            </a:r>
            <a:r>
              <a:rPr lang="en-US" sz="2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및 </a:t>
            </a:r>
            <a:r>
              <a:rPr lang="en-US" sz="2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리팩토링</a:t>
            </a:r>
            <a:endParaRPr sz="2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9"/>
          <p:cNvSpPr txBox="1"/>
          <p:nvPr/>
        </p:nvSpPr>
        <p:spPr>
          <a:xfrm>
            <a:off x="826577" y="735290"/>
            <a:ext cx="3263700" cy="1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39"/>
          <p:cNvSpPr txBox="1"/>
          <p:nvPr/>
        </p:nvSpPr>
        <p:spPr>
          <a:xfrm>
            <a:off x="3268981" y="920625"/>
            <a:ext cx="6390646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10. </a:t>
            </a:r>
            <a:r>
              <a:rPr lang="en-US" sz="3000" dirty="0" err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소감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8" name="Google Shape;578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577" y="925077"/>
            <a:ext cx="375065" cy="72881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39"/>
          <p:cNvSpPr txBox="1"/>
          <p:nvPr/>
        </p:nvSpPr>
        <p:spPr>
          <a:xfrm>
            <a:off x="9144000" y="2345419"/>
            <a:ext cx="3812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A3835F"/>
                </a:solidFill>
              </a:rPr>
              <a:t>유재원:</a:t>
            </a:r>
            <a:endParaRPr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39"/>
          <p:cNvSpPr txBox="1"/>
          <p:nvPr/>
        </p:nvSpPr>
        <p:spPr>
          <a:xfrm>
            <a:off x="1871645" y="2457179"/>
            <a:ext cx="3610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rgbClr val="A3835F"/>
                </a:solidFill>
                <a:latin typeface="Arial"/>
                <a:ea typeface="Arial"/>
                <a:cs typeface="Arial"/>
                <a:sym typeface="Arial"/>
              </a:rPr>
              <a:t>박준형</a:t>
            </a:r>
            <a:r>
              <a:rPr lang="en-US" sz="4000" dirty="0">
                <a:solidFill>
                  <a:srgbClr val="A3835F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39"/>
          <p:cNvSpPr txBox="1"/>
          <p:nvPr/>
        </p:nvSpPr>
        <p:spPr>
          <a:xfrm>
            <a:off x="1745346" y="3791071"/>
            <a:ext cx="7394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000" b="1" dirty="0" err="1">
                <a:solidFill>
                  <a:srgbClr val="595959"/>
                </a:solidFill>
              </a:rPr>
              <a:t>많은</a:t>
            </a:r>
            <a:r>
              <a:rPr lang="en-US" sz="4000" b="1" dirty="0">
                <a:solidFill>
                  <a:srgbClr val="595959"/>
                </a:solidFill>
              </a:rPr>
              <a:t> </a:t>
            </a:r>
            <a:r>
              <a:rPr lang="en-US" sz="4000" b="1" dirty="0" err="1">
                <a:solidFill>
                  <a:srgbClr val="595959"/>
                </a:solidFill>
              </a:rPr>
              <a:t>경험과</a:t>
            </a:r>
            <a:r>
              <a:rPr lang="en-US" sz="4000" b="1" dirty="0">
                <a:solidFill>
                  <a:srgbClr val="595959"/>
                </a:solidFill>
              </a:rPr>
              <a:t> </a:t>
            </a:r>
            <a:r>
              <a:rPr lang="en-US" sz="4000" b="1" dirty="0" err="1">
                <a:solidFill>
                  <a:srgbClr val="595959"/>
                </a:solidFill>
              </a:rPr>
              <a:t>공부가</a:t>
            </a:r>
            <a:r>
              <a:rPr lang="en-US" sz="4000" b="1" dirty="0">
                <a:solidFill>
                  <a:srgbClr val="595959"/>
                </a:solidFill>
              </a:rPr>
              <a:t> </a:t>
            </a:r>
            <a:r>
              <a:rPr lang="en-US" sz="4000" b="1" dirty="0" err="1">
                <a:solidFill>
                  <a:srgbClr val="595959"/>
                </a:solidFill>
              </a:rPr>
              <a:t>됐다</a:t>
            </a:r>
            <a:endParaRPr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39"/>
          <p:cNvSpPr txBox="1"/>
          <p:nvPr/>
        </p:nvSpPr>
        <p:spPr>
          <a:xfrm>
            <a:off x="1871645" y="5856043"/>
            <a:ext cx="62391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rgbClr val="595959"/>
                </a:solidFill>
              </a:rPr>
              <a:t>프로젝트를</a:t>
            </a:r>
            <a:r>
              <a:rPr lang="en-US" sz="2000" b="1" dirty="0">
                <a:solidFill>
                  <a:srgbClr val="595959"/>
                </a:solidFill>
              </a:rPr>
              <a:t> </a:t>
            </a:r>
            <a:r>
              <a:rPr lang="en-US" sz="2000" b="1" dirty="0" err="1">
                <a:solidFill>
                  <a:srgbClr val="595959"/>
                </a:solidFill>
              </a:rPr>
              <a:t>통해</a:t>
            </a:r>
            <a:r>
              <a:rPr lang="en-US" sz="2000" b="1" dirty="0">
                <a:solidFill>
                  <a:srgbClr val="595959"/>
                </a:solidFill>
              </a:rPr>
              <a:t> </a:t>
            </a:r>
            <a:r>
              <a:rPr lang="en-US" sz="2000" b="1" dirty="0" err="1">
                <a:solidFill>
                  <a:srgbClr val="595959"/>
                </a:solidFill>
              </a:rPr>
              <a:t>설계의</a:t>
            </a:r>
            <a:r>
              <a:rPr lang="en-US" sz="2000" b="1" dirty="0">
                <a:solidFill>
                  <a:srgbClr val="595959"/>
                </a:solidFill>
              </a:rPr>
              <a:t> </a:t>
            </a:r>
            <a:r>
              <a:rPr lang="en-US" sz="2000" b="1" dirty="0" err="1">
                <a:solidFill>
                  <a:srgbClr val="595959"/>
                </a:solidFill>
              </a:rPr>
              <a:t>중요성이라</a:t>
            </a:r>
            <a:r>
              <a:rPr lang="ko-KR" altLang="en-US" sz="2000" b="1" dirty="0">
                <a:solidFill>
                  <a:srgbClr val="595959"/>
                </a:solidFill>
              </a:rPr>
              <a:t>든</a:t>
            </a:r>
            <a:r>
              <a:rPr lang="en-US" sz="2000" b="1" dirty="0">
                <a:solidFill>
                  <a:srgbClr val="595959"/>
                </a:solidFill>
              </a:rPr>
              <a:t>지 </a:t>
            </a:r>
            <a:r>
              <a:rPr lang="en-US" sz="2000" b="1" dirty="0" err="1">
                <a:solidFill>
                  <a:srgbClr val="595959"/>
                </a:solidFill>
              </a:rPr>
              <a:t>간단하게</a:t>
            </a:r>
            <a:r>
              <a:rPr lang="en-US" sz="2000" b="1" dirty="0">
                <a:solidFill>
                  <a:srgbClr val="595959"/>
                </a:solidFill>
              </a:rPr>
              <a:t> </a:t>
            </a:r>
            <a:r>
              <a:rPr lang="en-US" sz="2000" b="1" dirty="0" err="1">
                <a:solidFill>
                  <a:srgbClr val="595959"/>
                </a:solidFill>
              </a:rPr>
              <a:t>생각했던</a:t>
            </a:r>
            <a:r>
              <a:rPr lang="en-US" sz="2000" b="1" dirty="0">
                <a:solidFill>
                  <a:srgbClr val="595959"/>
                </a:solidFill>
              </a:rPr>
              <a:t> </a:t>
            </a:r>
            <a:r>
              <a:rPr lang="en-US" sz="2000" b="1" dirty="0" err="1">
                <a:solidFill>
                  <a:srgbClr val="595959"/>
                </a:solidFill>
              </a:rPr>
              <a:t>것들도</a:t>
            </a:r>
            <a:r>
              <a:rPr lang="en-US" sz="2000" b="1" dirty="0">
                <a:solidFill>
                  <a:srgbClr val="595959"/>
                </a:solidFill>
              </a:rPr>
              <a:t> </a:t>
            </a:r>
            <a:r>
              <a:rPr lang="en-US" sz="2000" b="1" dirty="0" err="1">
                <a:solidFill>
                  <a:srgbClr val="595959"/>
                </a:solidFill>
              </a:rPr>
              <a:t>생각보다</a:t>
            </a:r>
            <a:r>
              <a:rPr lang="en-US" sz="2000" b="1" dirty="0">
                <a:solidFill>
                  <a:srgbClr val="595959"/>
                </a:solidFill>
              </a:rPr>
              <a:t> </a:t>
            </a:r>
            <a:r>
              <a:rPr lang="en-US" sz="2000" b="1" dirty="0" err="1">
                <a:solidFill>
                  <a:srgbClr val="595959"/>
                </a:solidFill>
              </a:rPr>
              <a:t>많은</a:t>
            </a:r>
            <a:r>
              <a:rPr lang="en-US" sz="2000" b="1" dirty="0">
                <a:solidFill>
                  <a:srgbClr val="595959"/>
                </a:solidFill>
              </a:rPr>
              <a:t> </a:t>
            </a:r>
            <a:r>
              <a:rPr lang="en-US" sz="2000" b="1" dirty="0" err="1">
                <a:solidFill>
                  <a:srgbClr val="595959"/>
                </a:solidFill>
              </a:rPr>
              <a:t>디테일이</a:t>
            </a:r>
            <a:r>
              <a:rPr lang="en-US" sz="2000" b="1" dirty="0">
                <a:solidFill>
                  <a:srgbClr val="595959"/>
                </a:solidFill>
              </a:rPr>
              <a:t> </a:t>
            </a:r>
            <a:r>
              <a:rPr lang="en-US" sz="2000" b="1" dirty="0" err="1">
                <a:solidFill>
                  <a:srgbClr val="595959"/>
                </a:solidFill>
              </a:rPr>
              <a:t>필요하다는</a:t>
            </a:r>
            <a:r>
              <a:rPr lang="en-US" sz="2000" b="1" dirty="0">
                <a:solidFill>
                  <a:srgbClr val="595959"/>
                </a:solidFill>
              </a:rPr>
              <a:t> </a:t>
            </a:r>
            <a:r>
              <a:rPr lang="en-US" sz="2000" b="1" dirty="0" err="1">
                <a:solidFill>
                  <a:srgbClr val="595959"/>
                </a:solidFill>
              </a:rPr>
              <a:t>것을</a:t>
            </a:r>
            <a:r>
              <a:rPr lang="en-US" sz="2000" b="1" dirty="0">
                <a:solidFill>
                  <a:srgbClr val="595959"/>
                </a:solidFill>
              </a:rPr>
              <a:t> </a:t>
            </a:r>
            <a:r>
              <a:rPr lang="en-US" sz="2000" b="1" dirty="0" err="1">
                <a:solidFill>
                  <a:srgbClr val="595959"/>
                </a:solidFill>
              </a:rPr>
              <a:t>느꼈고</a:t>
            </a:r>
            <a:r>
              <a:rPr lang="en-US" sz="2000" b="1" dirty="0">
                <a:solidFill>
                  <a:srgbClr val="595959"/>
                </a:solidFill>
              </a:rPr>
              <a:t>, </a:t>
            </a:r>
            <a:r>
              <a:rPr lang="en-US" sz="2000" b="1" dirty="0" err="1">
                <a:solidFill>
                  <a:srgbClr val="595959"/>
                </a:solidFill>
              </a:rPr>
              <a:t>조장으로써</a:t>
            </a:r>
            <a:r>
              <a:rPr lang="en-US" sz="2000" b="1" dirty="0">
                <a:solidFill>
                  <a:srgbClr val="595959"/>
                </a:solidFill>
              </a:rPr>
              <a:t> </a:t>
            </a:r>
            <a:r>
              <a:rPr lang="en-US" sz="2000" b="1" dirty="0" err="1">
                <a:solidFill>
                  <a:srgbClr val="595959"/>
                </a:solidFill>
              </a:rPr>
              <a:t>팀원들을</a:t>
            </a:r>
            <a:r>
              <a:rPr lang="en-US" sz="2000" b="1" dirty="0">
                <a:solidFill>
                  <a:srgbClr val="595959"/>
                </a:solidFill>
              </a:rPr>
              <a:t> </a:t>
            </a:r>
            <a:r>
              <a:rPr lang="en-US" sz="2000" b="1" dirty="0" err="1">
                <a:solidFill>
                  <a:srgbClr val="595959"/>
                </a:solidFill>
              </a:rPr>
              <a:t>케어해주거나</a:t>
            </a:r>
            <a:r>
              <a:rPr lang="en-US" sz="2000" b="1" dirty="0">
                <a:solidFill>
                  <a:srgbClr val="595959"/>
                </a:solidFill>
              </a:rPr>
              <a:t> 잘 </a:t>
            </a:r>
            <a:r>
              <a:rPr lang="en-US" sz="2000" b="1" dirty="0" err="1">
                <a:solidFill>
                  <a:srgbClr val="595959"/>
                </a:solidFill>
              </a:rPr>
              <a:t>이끌어가지</a:t>
            </a:r>
            <a:r>
              <a:rPr lang="en-US" sz="2000" b="1" dirty="0">
                <a:solidFill>
                  <a:srgbClr val="595959"/>
                </a:solidFill>
              </a:rPr>
              <a:t> </a:t>
            </a:r>
            <a:r>
              <a:rPr lang="en-US" sz="2000" b="1" dirty="0" err="1">
                <a:solidFill>
                  <a:srgbClr val="595959"/>
                </a:solidFill>
              </a:rPr>
              <a:t>못한</a:t>
            </a:r>
            <a:r>
              <a:rPr lang="en-US" sz="2000" b="1" dirty="0">
                <a:solidFill>
                  <a:srgbClr val="595959"/>
                </a:solidFill>
              </a:rPr>
              <a:t> </a:t>
            </a:r>
            <a:r>
              <a:rPr lang="en-US" sz="2000" b="1" dirty="0" err="1">
                <a:solidFill>
                  <a:srgbClr val="595959"/>
                </a:solidFill>
              </a:rPr>
              <a:t>점이</a:t>
            </a:r>
            <a:r>
              <a:rPr lang="en-US" sz="2000" b="1" dirty="0">
                <a:solidFill>
                  <a:srgbClr val="595959"/>
                </a:solidFill>
              </a:rPr>
              <a:t> </a:t>
            </a:r>
            <a:r>
              <a:rPr lang="en-US" sz="2000" b="1" dirty="0" err="1">
                <a:solidFill>
                  <a:srgbClr val="595959"/>
                </a:solidFill>
              </a:rPr>
              <a:t>아쉬웠다</a:t>
            </a:r>
            <a:r>
              <a:rPr lang="en-US" sz="2000" b="1" dirty="0">
                <a:solidFill>
                  <a:srgbClr val="595959"/>
                </a:solidFill>
              </a:rPr>
              <a:t>. </a:t>
            </a:r>
            <a:r>
              <a:rPr lang="en-US" sz="2000" b="1" dirty="0" err="1">
                <a:solidFill>
                  <a:srgbClr val="595959"/>
                </a:solidFill>
              </a:rPr>
              <a:t>제작</a:t>
            </a:r>
            <a:r>
              <a:rPr lang="en-US" sz="2000" b="1" dirty="0">
                <a:solidFill>
                  <a:srgbClr val="595959"/>
                </a:solidFill>
              </a:rPr>
              <a:t> </a:t>
            </a:r>
            <a:r>
              <a:rPr lang="en-US" sz="2000" b="1" dirty="0" err="1">
                <a:solidFill>
                  <a:srgbClr val="595959"/>
                </a:solidFill>
              </a:rPr>
              <a:t>과정에서</a:t>
            </a:r>
            <a:r>
              <a:rPr lang="en-US" sz="2000" b="1" dirty="0">
                <a:solidFill>
                  <a:srgbClr val="595959"/>
                </a:solidFill>
              </a:rPr>
              <a:t> </a:t>
            </a:r>
            <a:r>
              <a:rPr lang="en-US" sz="2000" b="1" dirty="0" err="1">
                <a:solidFill>
                  <a:srgbClr val="595959"/>
                </a:solidFill>
              </a:rPr>
              <a:t>몰랐던</a:t>
            </a:r>
            <a:r>
              <a:rPr lang="en-US" sz="2000" b="1" dirty="0">
                <a:solidFill>
                  <a:srgbClr val="595959"/>
                </a:solidFill>
              </a:rPr>
              <a:t> </a:t>
            </a:r>
            <a:r>
              <a:rPr lang="en-US" sz="2000" b="1" dirty="0" err="1">
                <a:solidFill>
                  <a:srgbClr val="595959"/>
                </a:solidFill>
              </a:rPr>
              <a:t>지식들이</a:t>
            </a:r>
            <a:r>
              <a:rPr lang="en-US" sz="2000" b="1" dirty="0">
                <a:solidFill>
                  <a:srgbClr val="595959"/>
                </a:solidFill>
              </a:rPr>
              <a:t> </a:t>
            </a:r>
            <a:r>
              <a:rPr lang="en-US" sz="2000" b="1" dirty="0" err="1">
                <a:solidFill>
                  <a:srgbClr val="595959"/>
                </a:solidFill>
              </a:rPr>
              <a:t>많다는</a:t>
            </a:r>
            <a:r>
              <a:rPr lang="en-US" sz="2000" b="1" dirty="0">
                <a:solidFill>
                  <a:srgbClr val="595959"/>
                </a:solidFill>
              </a:rPr>
              <a:t> </a:t>
            </a:r>
            <a:r>
              <a:rPr lang="en-US" sz="2000" b="1" dirty="0" err="1">
                <a:solidFill>
                  <a:srgbClr val="595959"/>
                </a:solidFill>
              </a:rPr>
              <a:t>것을</a:t>
            </a:r>
            <a:r>
              <a:rPr lang="en-US" sz="2000" b="1" dirty="0">
                <a:solidFill>
                  <a:srgbClr val="595959"/>
                </a:solidFill>
              </a:rPr>
              <a:t> </a:t>
            </a:r>
            <a:r>
              <a:rPr lang="en-US" sz="2000" b="1" dirty="0" err="1">
                <a:solidFill>
                  <a:srgbClr val="595959"/>
                </a:solidFill>
              </a:rPr>
              <a:t>깨달았고</a:t>
            </a:r>
            <a:r>
              <a:rPr lang="en-US" sz="2000" b="1" dirty="0">
                <a:solidFill>
                  <a:srgbClr val="595959"/>
                </a:solidFill>
              </a:rPr>
              <a:t>, </a:t>
            </a:r>
            <a:r>
              <a:rPr lang="en-US" sz="2000" b="1" dirty="0" err="1">
                <a:solidFill>
                  <a:srgbClr val="595959"/>
                </a:solidFill>
              </a:rPr>
              <a:t>앞으로</a:t>
            </a:r>
            <a:r>
              <a:rPr lang="en-US" sz="2000" b="1" dirty="0">
                <a:solidFill>
                  <a:srgbClr val="595959"/>
                </a:solidFill>
              </a:rPr>
              <a:t> 더 </a:t>
            </a:r>
            <a:r>
              <a:rPr lang="en-US" sz="2000" b="1" dirty="0" err="1">
                <a:solidFill>
                  <a:srgbClr val="595959"/>
                </a:solidFill>
              </a:rPr>
              <a:t>성장하기</a:t>
            </a:r>
            <a:r>
              <a:rPr lang="en-US" sz="2000" b="1" dirty="0">
                <a:solidFill>
                  <a:srgbClr val="595959"/>
                </a:solidFill>
              </a:rPr>
              <a:t> </a:t>
            </a:r>
            <a:r>
              <a:rPr lang="en-US" sz="2000" b="1" dirty="0" err="1">
                <a:solidFill>
                  <a:srgbClr val="595959"/>
                </a:solidFill>
              </a:rPr>
              <a:t>위해</a:t>
            </a:r>
            <a:r>
              <a:rPr lang="en-US" sz="2000" b="1" dirty="0">
                <a:solidFill>
                  <a:srgbClr val="595959"/>
                </a:solidFill>
              </a:rPr>
              <a:t> </a:t>
            </a:r>
            <a:r>
              <a:rPr lang="en-US" sz="2000" b="1" dirty="0" err="1">
                <a:solidFill>
                  <a:srgbClr val="595959"/>
                </a:solidFill>
              </a:rPr>
              <a:t>노력해야겠다는</a:t>
            </a:r>
            <a:r>
              <a:rPr lang="en-US" sz="2000" b="1" dirty="0">
                <a:solidFill>
                  <a:srgbClr val="595959"/>
                </a:solidFill>
              </a:rPr>
              <a:t> </a:t>
            </a:r>
            <a:r>
              <a:rPr lang="en-US" sz="2000" b="1" dirty="0" err="1">
                <a:solidFill>
                  <a:srgbClr val="595959"/>
                </a:solidFill>
              </a:rPr>
              <a:t>것을</a:t>
            </a:r>
            <a:r>
              <a:rPr lang="en-US" sz="2000" b="1" dirty="0">
                <a:solidFill>
                  <a:srgbClr val="595959"/>
                </a:solidFill>
              </a:rPr>
              <a:t> </a:t>
            </a:r>
            <a:r>
              <a:rPr lang="en-US" sz="2000" b="1" dirty="0" err="1">
                <a:solidFill>
                  <a:srgbClr val="595959"/>
                </a:solidFill>
              </a:rPr>
              <a:t>깨달았다</a:t>
            </a:r>
            <a:r>
              <a:rPr lang="en-US" sz="2000" b="1" dirty="0">
                <a:solidFill>
                  <a:srgbClr val="595959"/>
                </a:solidFill>
              </a:rPr>
              <a:t>.</a:t>
            </a:r>
            <a:endParaRPr sz="2000" b="1" dirty="0">
              <a:solidFill>
                <a:srgbClr val="595959"/>
              </a:solidFill>
            </a:endParaRPr>
          </a:p>
        </p:txBody>
      </p:sp>
      <p:sp>
        <p:nvSpPr>
          <p:cNvPr id="584" name="Google Shape;584;p39"/>
          <p:cNvSpPr txBox="1"/>
          <p:nvPr/>
        </p:nvSpPr>
        <p:spPr>
          <a:xfrm>
            <a:off x="9139446" y="3421833"/>
            <a:ext cx="8162988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595959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자신의 역량을 알게 됐고 </a:t>
            </a:r>
            <a:endParaRPr lang="en-US" altLang="ko-KR" sz="3600" b="1" dirty="0">
              <a:solidFill>
                <a:srgbClr val="595959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rgbClr val="595959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협업과 공부를 포함한 값진 경험이었다</a:t>
            </a:r>
            <a:endParaRPr sz="3600" b="1" dirty="0">
              <a:solidFill>
                <a:srgbClr val="595959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cxnSp>
        <p:nvCxnSpPr>
          <p:cNvPr id="585" name="Google Shape;585;p39"/>
          <p:cNvCxnSpPr>
            <a:cxnSpLocks/>
          </p:cNvCxnSpPr>
          <p:nvPr/>
        </p:nvCxnSpPr>
        <p:spPr>
          <a:xfrm>
            <a:off x="9144000" y="4843794"/>
            <a:ext cx="6239100" cy="0"/>
          </a:xfrm>
          <a:prstGeom prst="straightConnector1">
            <a:avLst/>
          </a:prstGeom>
          <a:noFill/>
          <a:ln w="25400" cap="flat" cmpd="sng">
            <a:solidFill>
              <a:srgbClr val="A3835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6" name="Google Shape;586;p39"/>
          <p:cNvSpPr txBox="1"/>
          <p:nvPr/>
        </p:nvSpPr>
        <p:spPr>
          <a:xfrm>
            <a:off x="9144000" y="5485528"/>
            <a:ext cx="6239100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595959"/>
                </a:solidFill>
              </a:rPr>
              <a:t>겉으로는 간단해 보였지만 제작해가면서 알아 갈수록 추가적으로 개발해야 하는 부분이나 모자란 부분들이 생겨남으로써 생각보다 더 많은 기술과 노력들이 들어갔음을 알게 되었다</a:t>
            </a:r>
            <a:r>
              <a:rPr lang="en-US" altLang="ko-KR" sz="2000" b="1" dirty="0">
                <a:solidFill>
                  <a:srgbClr val="595959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595959"/>
                </a:solidFill>
              </a:rPr>
              <a:t> </a:t>
            </a:r>
            <a:r>
              <a:rPr lang="ko-KR" altLang="en-US" sz="2000" b="1" dirty="0">
                <a:solidFill>
                  <a:srgbClr val="595959"/>
                </a:solidFill>
              </a:rPr>
              <a:t>팀 프로젝트에서 각자 맡은 역할을 잘 수행하여야 하고 도움이 필요한 팀원에게 도움이 되는 역량이 필요함을 느꼈으며 이번 프로젝트를 클론 코딩으로 하면서 자신의 부족함이 많음을 알게 되었지만 이 경험 바탕으로 더욱더 발전해 나가고자 한다</a:t>
            </a:r>
            <a:r>
              <a:rPr lang="en-US" altLang="ko-KR" sz="2000" b="1" dirty="0">
                <a:solidFill>
                  <a:srgbClr val="595959"/>
                </a:solidFill>
              </a:rPr>
              <a:t>.</a:t>
            </a:r>
            <a:endParaRPr sz="2000" b="1" dirty="0">
              <a:solidFill>
                <a:srgbClr val="595959"/>
              </a:solidFill>
            </a:endParaRPr>
          </a:p>
        </p:txBody>
      </p:sp>
      <p:cxnSp>
        <p:nvCxnSpPr>
          <p:cNvPr id="3" name="Google Shape;585;p39">
            <a:extLst>
              <a:ext uri="{FF2B5EF4-FFF2-40B4-BE49-F238E27FC236}">
                <a16:creationId xmlns:a16="http://schemas.microsoft.com/office/drawing/2014/main" id="{E9C31AEE-B31A-1EB7-1325-71394183A4F8}"/>
              </a:ext>
            </a:extLst>
          </p:cNvPr>
          <p:cNvCxnSpPr>
            <a:cxnSpLocks/>
          </p:cNvCxnSpPr>
          <p:nvPr/>
        </p:nvCxnSpPr>
        <p:spPr>
          <a:xfrm>
            <a:off x="1871645" y="4876150"/>
            <a:ext cx="6239100" cy="0"/>
          </a:xfrm>
          <a:prstGeom prst="straightConnector1">
            <a:avLst/>
          </a:prstGeom>
          <a:noFill/>
          <a:ln w="25400" cap="flat" cmpd="sng">
            <a:solidFill>
              <a:srgbClr val="A3835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"/>
          <p:cNvSpPr txBox="1"/>
          <p:nvPr/>
        </p:nvSpPr>
        <p:spPr>
          <a:xfrm>
            <a:off x="826577" y="735290"/>
            <a:ext cx="3263612" cy="1057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4"/>
          <p:cNvSpPr txBox="1"/>
          <p:nvPr/>
        </p:nvSpPr>
        <p:spPr>
          <a:xfrm>
            <a:off x="3268981" y="798263"/>
            <a:ext cx="6087716" cy="79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02. 제작 동기 및 목표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577" y="925077"/>
            <a:ext cx="375065" cy="7288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 txBox="1"/>
          <p:nvPr/>
        </p:nvSpPr>
        <p:spPr>
          <a:xfrm>
            <a:off x="4916090" y="6447505"/>
            <a:ext cx="8453535" cy="1066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최대한 비슷하게 완성하기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4"/>
          <p:cNvSpPr txBox="1"/>
          <p:nvPr/>
        </p:nvSpPr>
        <p:spPr>
          <a:xfrm>
            <a:off x="-2764159" y="3969105"/>
            <a:ext cx="23814043" cy="1332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지금까지 학습한 지식으로 홈페이지 제작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0"/>
          <p:cNvSpPr txBox="1"/>
          <p:nvPr/>
        </p:nvSpPr>
        <p:spPr>
          <a:xfrm>
            <a:off x="-2897459" y="2087725"/>
            <a:ext cx="24080633" cy="53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>
                <a:solidFill>
                  <a:srgbClr val="A3835F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40"/>
          <p:cNvSpPr txBox="1"/>
          <p:nvPr/>
        </p:nvSpPr>
        <p:spPr>
          <a:xfrm>
            <a:off x="5027267" y="8092481"/>
            <a:ext cx="8201302" cy="141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2조 - 박준형 유재원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2022.10.11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"/>
          <p:cNvSpPr txBox="1"/>
          <p:nvPr/>
        </p:nvSpPr>
        <p:spPr>
          <a:xfrm>
            <a:off x="826577" y="735290"/>
            <a:ext cx="3263612" cy="1057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5"/>
          <p:cNvSpPr txBox="1"/>
          <p:nvPr/>
        </p:nvSpPr>
        <p:spPr>
          <a:xfrm>
            <a:off x="3268981" y="802030"/>
            <a:ext cx="6087716" cy="79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03. 개발환경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577" y="925077"/>
            <a:ext cx="375065" cy="72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62447" y="4421779"/>
            <a:ext cx="6788359" cy="1943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6577" y="3531048"/>
            <a:ext cx="4471642" cy="2235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0084" y="5255882"/>
            <a:ext cx="3432555" cy="19308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" name="Google Shape;130;p5"/>
          <p:cNvGrpSpPr/>
          <p:nvPr/>
        </p:nvGrpSpPr>
        <p:grpSpPr>
          <a:xfrm>
            <a:off x="6534250" y="1906131"/>
            <a:ext cx="4611786" cy="2023631"/>
            <a:chOff x="6534250" y="1906131"/>
            <a:chExt cx="4611786" cy="2023631"/>
          </a:xfrm>
        </p:grpSpPr>
        <p:pic>
          <p:nvPicPr>
            <p:cNvPr id="131" name="Google Shape;131;p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648188" y="1935011"/>
              <a:ext cx="1497848" cy="19289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078600" y="1975163"/>
              <a:ext cx="1557845" cy="1954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5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534250" y="1906131"/>
              <a:ext cx="1544350" cy="202363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4" name="Google Shape;134;p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88542" y="7251669"/>
            <a:ext cx="4360879" cy="2272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10350" y="7050937"/>
            <a:ext cx="4494711" cy="2431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3312338" y="5127918"/>
            <a:ext cx="3935841" cy="1115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2084025" y="7630995"/>
            <a:ext cx="4571802" cy="127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64959" y="1824820"/>
            <a:ext cx="3997102" cy="209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2497105" y="2531577"/>
            <a:ext cx="5029230" cy="1473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"/>
          <p:cNvSpPr txBox="1"/>
          <p:nvPr/>
        </p:nvSpPr>
        <p:spPr>
          <a:xfrm>
            <a:off x="826577" y="735290"/>
            <a:ext cx="3263612" cy="1057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6"/>
          <p:cNvSpPr txBox="1"/>
          <p:nvPr/>
        </p:nvSpPr>
        <p:spPr>
          <a:xfrm>
            <a:off x="3268981" y="796360"/>
            <a:ext cx="6087716" cy="80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04. 프로젝트 일정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577" y="925077"/>
            <a:ext cx="375065" cy="72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42042" y="1696856"/>
            <a:ext cx="14803916" cy="7744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"/>
          <p:cNvSpPr txBox="1"/>
          <p:nvPr/>
        </p:nvSpPr>
        <p:spPr>
          <a:xfrm>
            <a:off x="826577" y="735290"/>
            <a:ext cx="3263612" cy="1057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7"/>
          <p:cNvSpPr txBox="1"/>
          <p:nvPr/>
        </p:nvSpPr>
        <p:spPr>
          <a:xfrm>
            <a:off x="3268981" y="796360"/>
            <a:ext cx="6087716" cy="80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05. ER 다이어그램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577" y="925077"/>
            <a:ext cx="375065" cy="72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7" descr="텍스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4109" y="1664888"/>
            <a:ext cx="16306800" cy="844130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"/>
          <p:cNvSpPr txBox="1"/>
          <p:nvPr/>
        </p:nvSpPr>
        <p:spPr>
          <a:xfrm>
            <a:off x="1524000" y="2019300"/>
            <a:ext cx="3810000" cy="1293624"/>
          </a:xfrm>
          <a:prstGeom prst="rect">
            <a:avLst/>
          </a:prstGeom>
          <a:solidFill>
            <a:srgbClr val="6DD4EC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product_group은 key가 아니지만 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상품과 상품이미지를 연결하기 위해 key라고 설정해놓음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"/>
          <p:cNvSpPr txBox="1"/>
          <p:nvPr/>
        </p:nvSpPr>
        <p:spPr>
          <a:xfrm>
            <a:off x="5521532" y="2019300"/>
            <a:ext cx="1676400" cy="369332"/>
          </a:xfrm>
          <a:prstGeom prst="rect">
            <a:avLst/>
          </a:prstGeom>
          <a:solidFill>
            <a:srgbClr val="52146D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마스터 테이블</a:t>
            </a:r>
            <a:endParaRPr/>
          </a:p>
        </p:txBody>
      </p:sp>
      <p:sp>
        <p:nvSpPr>
          <p:cNvPr id="158" name="Google Shape;158;p7"/>
          <p:cNvSpPr txBox="1"/>
          <p:nvPr/>
        </p:nvSpPr>
        <p:spPr>
          <a:xfrm>
            <a:off x="5521532" y="2466939"/>
            <a:ext cx="1676400" cy="369332"/>
          </a:xfrm>
          <a:prstGeom prst="rect">
            <a:avLst/>
          </a:prstGeom>
          <a:solidFill>
            <a:srgbClr val="6D6D1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참조 테이블</a:t>
            </a:r>
            <a:endParaRPr/>
          </a:p>
        </p:txBody>
      </p:sp>
      <p:sp>
        <p:nvSpPr>
          <p:cNvPr id="159" name="Google Shape;159;p7"/>
          <p:cNvSpPr txBox="1"/>
          <p:nvPr/>
        </p:nvSpPr>
        <p:spPr>
          <a:xfrm>
            <a:off x="5524845" y="2914578"/>
            <a:ext cx="1676400" cy="369332"/>
          </a:xfrm>
          <a:prstGeom prst="rect">
            <a:avLst/>
          </a:prstGeom>
          <a:solidFill>
            <a:srgbClr val="146A6D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별도 테이블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"/>
          <p:cNvSpPr txBox="1"/>
          <p:nvPr/>
        </p:nvSpPr>
        <p:spPr>
          <a:xfrm>
            <a:off x="826577" y="735290"/>
            <a:ext cx="3263612" cy="1057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8"/>
          <p:cNvSpPr txBox="1"/>
          <p:nvPr/>
        </p:nvSpPr>
        <p:spPr>
          <a:xfrm>
            <a:off x="3268981" y="796360"/>
            <a:ext cx="6087716" cy="80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06. 메뉴 구조도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577" y="925077"/>
            <a:ext cx="375065" cy="72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066" y="2649691"/>
            <a:ext cx="18009267" cy="5481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 txBox="1"/>
          <p:nvPr/>
        </p:nvSpPr>
        <p:spPr>
          <a:xfrm>
            <a:off x="826577" y="735290"/>
            <a:ext cx="3263612" cy="1057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9"/>
          <p:cNvSpPr txBox="1"/>
          <p:nvPr/>
        </p:nvSpPr>
        <p:spPr>
          <a:xfrm>
            <a:off x="3268981" y="796360"/>
            <a:ext cx="6087716" cy="80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07. 주요기능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577" y="925077"/>
            <a:ext cx="375065" cy="7288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9"/>
          <p:cNvSpPr txBox="1"/>
          <p:nvPr/>
        </p:nvSpPr>
        <p:spPr>
          <a:xfrm>
            <a:off x="1329067" y="5091430"/>
            <a:ext cx="5764683" cy="1268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˙사용자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9"/>
          <p:cNvSpPr txBox="1"/>
          <p:nvPr/>
        </p:nvSpPr>
        <p:spPr>
          <a:xfrm>
            <a:off x="1329067" y="3295075"/>
            <a:ext cx="5462995" cy="1268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˙상품 게시판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9"/>
          <p:cNvSpPr txBox="1"/>
          <p:nvPr/>
        </p:nvSpPr>
        <p:spPr>
          <a:xfrm>
            <a:off x="1329067" y="6857306"/>
            <a:ext cx="6206540" cy="1268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˙관리자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9"/>
          <p:cNvSpPr txBox="1"/>
          <p:nvPr/>
        </p:nvSpPr>
        <p:spPr>
          <a:xfrm>
            <a:off x="5466762" y="3444918"/>
            <a:ext cx="7479552" cy="844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조회, 필터, 페이징 처리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9"/>
          <p:cNvSpPr txBox="1"/>
          <p:nvPr/>
        </p:nvSpPr>
        <p:spPr>
          <a:xfrm>
            <a:off x="5466760" y="5241271"/>
            <a:ext cx="1282124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security 회원가입 및 로그인, 유효성 검사, 중복 검사,  회원 정보 수정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9"/>
          <p:cNvSpPr txBox="1"/>
          <p:nvPr/>
        </p:nvSpPr>
        <p:spPr>
          <a:xfrm>
            <a:off x="5466760" y="7007147"/>
            <a:ext cx="14241483" cy="864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상품 등록, 조회, 수정, 삭제, 유저 조회, 문의하기 조회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712</Words>
  <Application>Microsoft Office PowerPoint</Application>
  <PresentationFormat>사용자 지정</PresentationFormat>
  <Paragraphs>189</Paragraphs>
  <Slides>40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Jaewon Yu</cp:lastModifiedBy>
  <cp:revision>2</cp:revision>
  <dcterms:created xsi:type="dcterms:W3CDTF">2022-10-11T10:06:37Z</dcterms:created>
  <dcterms:modified xsi:type="dcterms:W3CDTF">2022-10-11T09:46:53Z</dcterms:modified>
</cp:coreProperties>
</file>